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432" r:id="rId5"/>
    <p:sldId id="419" r:id="rId6"/>
    <p:sldId id="422" r:id="rId7"/>
    <p:sldId id="391" r:id="rId8"/>
    <p:sldId id="436" r:id="rId9"/>
    <p:sldId id="265" r:id="rId10"/>
    <p:sldId id="429" r:id="rId11"/>
    <p:sldId id="438" r:id="rId12"/>
    <p:sldId id="392" r:id="rId13"/>
    <p:sldId id="437" r:id="rId14"/>
    <p:sldId id="393" r:id="rId15"/>
    <p:sldId id="423" r:id="rId16"/>
    <p:sldId id="430" r:id="rId17"/>
    <p:sldId id="424" r:id="rId18"/>
    <p:sldId id="425" r:id="rId19"/>
    <p:sldId id="426" r:id="rId20"/>
    <p:sldId id="427" r:id="rId21"/>
    <p:sldId id="428" r:id="rId22"/>
    <p:sldId id="435" r:id="rId23"/>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6" userDrawn="1">
          <p15:clr>
            <a:srgbClr val="A4A3A4"/>
          </p15:clr>
        </p15:guide>
        <p15:guide id="2" pos="2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49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2" autoAdjust="0"/>
    <p:restoredTop sz="94643"/>
  </p:normalViewPr>
  <p:slideViewPr>
    <p:cSldViewPr snapToGrid="0">
      <p:cViewPr varScale="1">
        <p:scale>
          <a:sx n="105" d="100"/>
          <a:sy n="105" d="100"/>
        </p:scale>
        <p:origin x="804" y="96"/>
      </p:cViewPr>
      <p:guideLst>
        <p:guide orient="horz" pos="4176"/>
        <p:guide pos="2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5558" cy="501094"/>
          </a:xfrm>
          <a:prstGeom prst="rect">
            <a:avLst/>
          </a:prstGeom>
        </p:spPr>
        <p:txBody>
          <a:bodyPr vert="horz" lIns="93068" tIns="46534" rIns="93068" bIns="46534" rtlCol="0"/>
          <a:lstStyle>
            <a:lvl1pPr algn="l">
              <a:defRPr sz="1200"/>
            </a:lvl1pPr>
          </a:lstStyle>
          <a:p>
            <a:endParaRPr lang="en-GB"/>
          </a:p>
        </p:txBody>
      </p:sp>
      <p:sp>
        <p:nvSpPr>
          <p:cNvPr id="3" name="Date Placeholder 2"/>
          <p:cNvSpPr>
            <a:spLocks noGrp="1"/>
          </p:cNvSpPr>
          <p:nvPr>
            <p:ph type="dt" idx="1"/>
          </p:nvPr>
        </p:nvSpPr>
        <p:spPr>
          <a:xfrm>
            <a:off x="3902598" y="1"/>
            <a:ext cx="2985558" cy="501094"/>
          </a:xfrm>
          <a:prstGeom prst="rect">
            <a:avLst/>
          </a:prstGeom>
        </p:spPr>
        <p:txBody>
          <a:bodyPr vert="horz" lIns="93068" tIns="46534" rIns="93068" bIns="46534" rtlCol="0"/>
          <a:lstStyle>
            <a:lvl1pPr algn="r">
              <a:defRPr sz="1200"/>
            </a:lvl1pPr>
          </a:lstStyle>
          <a:p>
            <a:fld id="{3696032A-D4F7-45B7-97E2-43E0EEF92D4C}" type="datetimeFigureOut">
              <a:rPr lang="en-GB" smtClean="0"/>
              <a:t>09/10/2023</a:t>
            </a:fld>
            <a:endParaRPr lang="en-GB"/>
          </a:p>
        </p:txBody>
      </p:sp>
      <p:sp>
        <p:nvSpPr>
          <p:cNvPr id="4" name="Slide Image Placeholder 3"/>
          <p:cNvSpPr>
            <a:spLocks noGrp="1" noRot="1" noChangeAspect="1"/>
          </p:cNvSpPr>
          <p:nvPr>
            <p:ph type="sldImg" idx="2"/>
          </p:nvPr>
        </p:nvSpPr>
        <p:spPr>
          <a:xfrm>
            <a:off x="104775" y="750888"/>
            <a:ext cx="6680200" cy="3759200"/>
          </a:xfrm>
          <a:prstGeom prst="rect">
            <a:avLst/>
          </a:prstGeom>
          <a:noFill/>
          <a:ln w="12700">
            <a:solidFill>
              <a:prstClr val="black"/>
            </a:solidFill>
          </a:ln>
        </p:spPr>
        <p:txBody>
          <a:bodyPr vert="horz" lIns="93068" tIns="46534" rIns="93068" bIns="46534" rtlCol="0" anchor="ctr"/>
          <a:lstStyle/>
          <a:p>
            <a:endParaRPr lang="en-GB"/>
          </a:p>
        </p:txBody>
      </p:sp>
      <p:sp>
        <p:nvSpPr>
          <p:cNvPr id="5" name="Notes Placeholder 4"/>
          <p:cNvSpPr>
            <a:spLocks noGrp="1"/>
          </p:cNvSpPr>
          <p:nvPr>
            <p:ph type="body" sz="quarter" idx="3"/>
          </p:nvPr>
        </p:nvSpPr>
        <p:spPr>
          <a:xfrm>
            <a:off x="688976" y="4760397"/>
            <a:ext cx="5511800" cy="4509849"/>
          </a:xfrm>
          <a:prstGeom prst="rect">
            <a:avLst/>
          </a:prstGeom>
        </p:spPr>
        <p:txBody>
          <a:bodyPr vert="horz" lIns="93068" tIns="46534" rIns="93068" bIns="4653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4"/>
            <a:ext cx="2985558" cy="501094"/>
          </a:xfrm>
          <a:prstGeom prst="rect">
            <a:avLst/>
          </a:prstGeom>
        </p:spPr>
        <p:txBody>
          <a:bodyPr vert="horz" lIns="93068" tIns="46534" rIns="93068" bIns="46534" rtlCol="0" anchor="b"/>
          <a:lstStyle>
            <a:lvl1pPr algn="l">
              <a:defRPr sz="1200"/>
            </a:lvl1pPr>
          </a:lstStyle>
          <a:p>
            <a:endParaRPr lang="en-GB"/>
          </a:p>
        </p:txBody>
      </p:sp>
      <p:sp>
        <p:nvSpPr>
          <p:cNvPr id="7" name="Slide Number Placeholder 6"/>
          <p:cNvSpPr>
            <a:spLocks noGrp="1"/>
          </p:cNvSpPr>
          <p:nvPr>
            <p:ph type="sldNum" sz="quarter" idx="5"/>
          </p:nvPr>
        </p:nvSpPr>
        <p:spPr>
          <a:xfrm>
            <a:off x="3902598" y="9519054"/>
            <a:ext cx="2985558" cy="501094"/>
          </a:xfrm>
          <a:prstGeom prst="rect">
            <a:avLst/>
          </a:prstGeom>
        </p:spPr>
        <p:txBody>
          <a:bodyPr vert="horz" lIns="93068" tIns="46534" rIns="93068" bIns="46534" rtlCol="0" anchor="b"/>
          <a:lstStyle>
            <a:lvl1pPr algn="r">
              <a:defRPr sz="1200"/>
            </a:lvl1pPr>
          </a:lstStyle>
          <a:p>
            <a:fld id="{DB5EC75F-4CAE-4570-87BA-944F4D14C66B}" type="slidenum">
              <a:rPr lang="en-GB" smtClean="0"/>
              <a:t>‹#›</a:t>
            </a:fld>
            <a:endParaRPr lang="en-GB"/>
          </a:p>
        </p:txBody>
      </p:sp>
    </p:spTree>
    <p:extLst>
      <p:ext uri="{BB962C8B-B14F-4D97-AF65-F5344CB8AC3E}">
        <p14:creationId xmlns:p14="http://schemas.microsoft.com/office/powerpoint/2010/main" val="2804742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80200" cy="3759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5EC75F-4CAE-4570-87BA-944F4D14C66B}" type="slidenum">
              <a:rPr lang="en-GB" smtClean="0"/>
              <a:t>2</a:t>
            </a:fld>
            <a:endParaRPr lang="en-GB"/>
          </a:p>
        </p:txBody>
      </p:sp>
    </p:spTree>
    <p:extLst>
      <p:ext uri="{BB962C8B-B14F-4D97-AF65-F5344CB8AC3E}">
        <p14:creationId xmlns:p14="http://schemas.microsoft.com/office/powerpoint/2010/main" val="529073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04775" y="750888"/>
            <a:ext cx="6680200" cy="37592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B5EC75F-4CAE-4570-87BA-944F4D14C66B}" type="slidenum">
              <a:rPr lang="en-GB" smtClean="0"/>
              <a:t>16</a:t>
            </a:fld>
            <a:endParaRPr lang="en-GB"/>
          </a:p>
        </p:txBody>
      </p:sp>
    </p:spTree>
    <p:extLst>
      <p:ext uri="{BB962C8B-B14F-4D97-AF65-F5344CB8AC3E}">
        <p14:creationId xmlns:p14="http://schemas.microsoft.com/office/powerpoint/2010/main" val="3823978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04775" y="750888"/>
            <a:ext cx="6680200" cy="37592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B5EC75F-4CAE-4570-87BA-944F4D14C66B}" type="slidenum">
              <a:rPr lang="en-GB" smtClean="0"/>
              <a:t>17</a:t>
            </a:fld>
            <a:endParaRPr lang="en-GB"/>
          </a:p>
        </p:txBody>
      </p:sp>
    </p:spTree>
    <p:extLst>
      <p:ext uri="{BB962C8B-B14F-4D97-AF65-F5344CB8AC3E}">
        <p14:creationId xmlns:p14="http://schemas.microsoft.com/office/powerpoint/2010/main" val="1980360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04775" y="750888"/>
            <a:ext cx="6680200" cy="37592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B5EC75F-4CAE-4570-87BA-944F4D14C66B}" type="slidenum">
              <a:rPr lang="en-GB" smtClean="0"/>
              <a:t>18</a:t>
            </a:fld>
            <a:endParaRPr lang="en-GB"/>
          </a:p>
        </p:txBody>
      </p:sp>
    </p:spTree>
    <p:extLst>
      <p:ext uri="{BB962C8B-B14F-4D97-AF65-F5344CB8AC3E}">
        <p14:creationId xmlns:p14="http://schemas.microsoft.com/office/powerpoint/2010/main" val="1823847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80200" cy="3759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5EC75F-4CAE-4570-87BA-944F4D14C66B}" type="slidenum">
              <a:rPr lang="en-GB" smtClean="0"/>
              <a:t>19</a:t>
            </a:fld>
            <a:endParaRPr lang="en-GB"/>
          </a:p>
        </p:txBody>
      </p:sp>
    </p:spTree>
    <p:extLst>
      <p:ext uri="{BB962C8B-B14F-4D97-AF65-F5344CB8AC3E}">
        <p14:creationId xmlns:p14="http://schemas.microsoft.com/office/powerpoint/2010/main" val="1895762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04775" y="750888"/>
            <a:ext cx="6680200" cy="37592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B5EC75F-4CAE-4570-87BA-944F4D14C66B}" type="slidenum">
              <a:rPr lang="en-GB" smtClean="0"/>
              <a:t>6</a:t>
            </a:fld>
            <a:endParaRPr lang="en-GB"/>
          </a:p>
        </p:txBody>
      </p:sp>
    </p:spTree>
    <p:extLst>
      <p:ext uri="{BB962C8B-B14F-4D97-AF65-F5344CB8AC3E}">
        <p14:creationId xmlns:p14="http://schemas.microsoft.com/office/powerpoint/2010/main" val="3149827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04775" y="750888"/>
            <a:ext cx="6680200" cy="37592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B5EC75F-4CAE-4570-87BA-944F4D14C66B}" type="slidenum">
              <a:rPr lang="en-GB" smtClean="0"/>
              <a:t>7</a:t>
            </a:fld>
            <a:endParaRPr lang="en-GB"/>
          </a:p>
        </p:txBody>
      </p:sp>
    </p:spTree>
    <p:extLst>
      <p:ext uri="{BB962C8B-B14F-4D97-AF65-F5344CB8AC3E}">
        <p14:creationId xmlns:p14="http://schemas.microsoft.com/office/powerpoint/2010/main" val="3149827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04775" y="750888"/>
            <a:ext cx="6680200" cy="37592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B5EC75F-4CAE-4570-87BA-944F4D14C66B}" type="slidenum">
              <a:rPr lang="en-GB" smtClean="0"/>
              <a:t>8</a:t>
            </a:fld>
            <a:endParaRPr lang="en-GB"/>
          </a:p>
        </p:txBody>
      </p:sp>
    </p:spTree>
    <p:extLst>
      <p:ext uri="{BB962C8B-B14F-4D97-AF65-F5344CB8AC3E}">
        <p14:creationId xmlns:p14="http://schemas.microsoft.com/office/powerpoint/2010/main" val="1579534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04775" y="750888"/>
            <a:ext cx="6680200" cy="37592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B5EC75F-4CAE-4570-87BA-944F4D14C66B}" type="slidenum">
              <a:rPr lang="en-GB" smtClean="0"/>
              <a:t>11</a:t>
            </a:fld>
            <a:endParaRPr lang="en-GB"/>
          </a:p>
        </p:txBody>
      </p:sp>
    </p:spTree>
    <p:extLst>
      <p:ext uri="{BB962C8B-B14F-4D97-AF65-F5344CB8AC3E}">
        <p14:creationId xmlns:p14="http://schemas.microsoft.com/office/powerpoint/2010/main" val="233776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04775" y="750888"/>
            <a:ext cx="6680200" cy="37592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B5EC75F-4CAE-4570-87BA-944F4D14C66B}" type="slidenum">
              <a:rPr lang="en-GB" smtClean="0"/>
              <a:t>12</a:t>
            </a:fld>
            <a:endParaRPr lang="en-GB"/>
          </a:p>
        </p:txBody>
      </p:sp>
    </p:spTree>
    <p:extLst>
      <p:ext uri="{BB962C8B-B14F-4D97-AF65-F5344CB8AC3E}">
        <p14:creationId xmlns:p14="http://schemas.microsoft.com/office/powerpoint/2010/main" val="121201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04775" y="750888"/>
            <a:ext cx="6680200" cy="37592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B5EC75F-4CAE-4570-87BA-944F4D14C66B}" type="slidenum">
              <a:rPr lang="en-GB" smtClean="0"/>
              <a:t>13</a:t>
            </a:fld>
            <a:endParaRPr lang="en-GB"/>
          </a:p>
        </p:txBody>
      </p:sp>
    </p:spTree>
    <p:extLst>
      <p:ext uri="{BB962C8B-B14F-4D97-AF65-F5344CB8AC3E}">
        <p14:creationId xmlns:p14="http://schemas.microsoft.com/office/powerpoint/2010/main" val="3274909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04775" y="750888"/>
            <a:ext cx="6680200" cy="37592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B5EC75F-4CAE-4570-87BA-944F4D14C66B}" type="slidenum">
              <a:rPr lang="en-GB" smtClean="0"/>
              <a:t>14</a:t>
            </a:fld>
            <a:endParaRPr lang="en-GB"/>
          </a:p>
        </p:txBody>
      </p:sp>
    </p:spTree>
    <p:extLst>
      <p:ext uri="{BB962C8B-B14F-4D97-AF65-F5344CB8AC3E}">
        <p14:creationId xmlns:p14="http://schemas.microsoft.com/office/powerpoint/2010/main" val="628277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04775" y="750888"/>
            <a:ext cx="6680200" cy="37592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B5EC75F-4CAE-4570-87BA-944F4D14C66B}" type="slidenum">
              <a:rPr lang="en-GB" smtClean="0"/>
              <a:t>15</a:t>
            </a:fld>
            <a:endParaRPr lang="en-GB"/>
          </a:p>
        </p:txBody>
      </p:sp>
    </p:spTree>
    <p:extLst>
      <p:ext uri="{BB962C8B-B14F-4D97-AF65-F5344CB8AC3E}">
        <p14:creationId xmlns:p14="http://schemas.microsoft.com/office/powerpoint/2010/main" val="32749096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 y="283"/>
            <a:ext cx="12190993" cy="6857434"/>
          </a:xfrm>
          <a:prstGeom prst="rect">
            <a:avLst/>
          </a:prstGeom>
        </p:spPr>
      </p:pic>
      <p:pic>
        <p:nvPicPr>
          <p:cNvPr id="11" name="Picture 10" descr="STEP_Logo_Strap_white.ai"/>
          <p:cNvPicPr>
            <a:picLocks noChangeAspect="1"/>
          </p:cNvPicPr>
          <p:nvPr userDrawn="1"/>
        </p:nvPicPr>
        <p:blipFill rotWithShape="1">
          <a:blip r:embed="rId3" cstate="print">
            <a:extLst>
              <a:ext uri="{28A0092B-C50C-407E-A947-70E740481C1C}">
                <a14:useLocalDpi xmlns:a14="http://schemas.microsoft.com/office/drawing/2010/main" val="0"/>
              </a:ext>
            </a:extLst>
          </a:blip>
          <a:srcRect l="27232" t="38531" r="27232" b="38531"/>
          <a:stretch/>
        </p:blipFill>
        <p:spPr>
          <a:xfrm>
            <a:off x="9092710" y="5910432"/>
            <a:ext cx="2555108" cy="682162"/>
          </a:xfrm>
          <a:prstGeom prst="rect">
            <a:avLst/>
          </a:prstGeom>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365489"/>
            <a:ext cx="11218333"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 y="3597721"/>
            <a:ext cx="5454649"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337078" y="3681802"/>
            <a:ext cx="5027401" cy="352313"/>
          </a:xfrm>
        </p:spPr>
        <p:txBody>
          <a:bodyPr>
            <a:normAutofit/>
          </a:bodyPr>
          <a:lstStyle>
            <a:lvl1pPr marL="0" indent="0" algn="l">
              <a:buNone/>
              <a:defRPr sz="16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 name="Title 1"/>
          <p:cNvSpPr>
            <a:spLocks noGrp="1"/>
          </p:cNvSpPr>
          <p:nvPr>
            <p:ph type="ctrTitle"/>
          </p:nvPr>
        </p:nvSpPr>
        <p:spPr>
          <a:xfrm>
            <a:off x="301214" y="2097742"/>
            <a:ext cx="10657241" cy="1502709"/>
          </a:xfrm>
        </p:spPr>
        <p:txBody>
          <a:bodyPr>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2417245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24852B-D607-4504-A374-872EB42D8AD9}" type="datetime1">
              <a:rPr lang="en-GB" smtClean="0"/>
              <a:t>09/10/2023</a:t>
            </a:fld>
            <a:endParaRPr lang="en-GB"/>
          </a:p>
        </p:txBody>
      </p:sp>
      <p:sp>
        <p:nvSpPr>
          <p:cNvPr id="6" name="Slide Number Placeholder 5"/>
          <p:cNvSpPr>
            <a:spLocks noGrp="1"/>
          </p:cNvSpPr>
          <p:nvPr>
            <p:ph type="sldNum" sz="quarter" idx="12"/>
          </p:nvPr>
        </p:nvSpPr>
        <p:spPr/>
        <p:txBody>
          <a:bodyPr/>
          <a:lstStyle/>
          <a:p>
            <a:fld id="{6A161F47-20D0-4C86-8B77-9039A1A577CF}" type="slidenum">
              <a:rPr lang="en-GB" smtClean="0"/>
              <a:t>‹#›</a:t>
            </a:fld>
            <a:endParaRPr lang="en-GB"/>
          </a:p>
        </p:txBody>
      </p:sp>
      <p:sp>
        <p:nvSpPr>
          <p:cNvPr id="7" name="Footer Placeholder 4"/>
          <p:cNvSpPr>
            <a:spLocks noGrp="1"/>
          </p:cNvSpPr>
          <p:nvPr>
            <p:ph type="ftr" sz="quarter" idx="3"/>
          </p:nvPr>
        </p:nvSpPr>
        <p:spPr>
          <a:xfrm>
            <a:off x="1349828" y="6468610"/>
            <a:ext cx="38608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r>
              <a:rPr lang="en-US"/>
              <a:t>STEP June 2022 Conference</a:t>
            </a:r>
            <a:endParaRPr lang="en-GB"/>
          </a:p>
        </p:txBody>
      </p:sp>
    </p:spTree>
    <p:extLst>
      <p:ext uri="{BB962C8B-B14F-4D97-AF65-F5344CB8AC3E}">
        <p14:creationId xmlns:p14="http://schemas.microsoft.com/office/powerpoint/2010/main" val="2975872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A161F47-20D0-4C86-8B77-9039A1A577CF}" type="slidenum">
              <a:rPr lang="en-GB" smtClean="0"/>
              <a:t>‹#›</a:t>
            </a:fld>
            <a:endParaRPr lang="en-GB"/>
          </a:p>
        </p:txBody>
      </p:sp>
      <p:sp>
        <p:nvSpPr>
          <p:cNvPr id="7" name="Round Single Corner Rectangle 6"/>
          <p:cNvSpPr/>
          <p:nvPr userDrawn="1"/>
        </p:nvSpPr>
        <p:spPr>
          <a:xfrm flipV="1">
            <a:off x="-1" y="2008086"/>
            <a:ext cx="11280309" cy="934754"/>
          </a:xfrm>
          <a:prstGeom prst="round1Rect">
            <a:avLst>
              <a:gd name="adj" fmla="val 50000"/>
            </a:avLst>
          </a:prstGeom>
          <a:solidFill>
            <a:srgbClr val="E2491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solidFill>
                <a:srgbClr val="4891DC"/>
              </a:solidFill>
            </a:endParaRPr>
          </a:p>
        </p:txBody>
      </p:sp>
      <p:sp>
        <p:nvSpPr>
          <p:cNvPr id="8" name="Rectangle 7"/>
          <p:cNvSpPr/>
          <p:nvPr userDrawn="1"/>
        </p:nvSpPr>
        <p:spPr>
          <a:xfrm>
            <a:off x="0" y="-10758"/>
            <a:ext cx="12192000" cy="1621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ext Placeholder 2"/>
          <p:cNvSpPr>
            <a:spLocks noGrp="1"/>
          </p:cNvSpPr>
          <p:nvPr>
            <p:ph type="body" idx="1"/>
          </p:nvPr>
        </p:nvSpPr>
        <p:spPr>
          <a:xfrm>
            <a:off x="286716" y="2065464"/>
            <a:ext cx="10363200" cy="673996"/>
          </a:xfrm>
        </p:spPr>
        <p:txBody>
          <a:bodyPr anchor="b">
            <a:normAutofit/>
          </a:bodyP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3"/>
          </p:nvPr>
        </p:nvSpPr>
        <p:spPr>
          <a:xfrm>
            <a:off x="1349828" y="6468610"/>
            <a:ext cx="38608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r>
              <a:rPr lang="en-US"/>
              <a:t>STEP June 2022 Conference</a:t>
            </a:r>
            <a:endParaRPr lang="en-GB"/>
          </a:p>
        </p:txBody>
      </p:sp>
    </p:spTree>
    <p:extLst>
      <p:ext uri="{BB962C8B-B14F-4D97-AF65-F5344CB8AC3E}">
        <p14:creationId xmlns:p14="http://schemas.microsoft.com/office/powerpoint/2010/main" val="4057987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868CF13-FA14-44AF-AD99-E61F22CE6134}" type="datetime1">
              <a:rPr lang="en-GB" smtClean="0"/>
              <a:t>09/10/2023</a:t>
            </a:fld>
            <a:endParaRPr lang="en-GB"/>
          </a:p>
        </p:txBody>
      </p:sp>
      <p:sp>
        <p:nvSpPr>
          <p:cNvPr id="7" name="Slide Number Placeholder 6"/>
          <p:cNvSpPr>
            <a:spLocks noGrp="1"/>
          </p:cNvSpPr>
          <p:nvPr>
            <p:ph type="sldNum" sz="quarter" idx="12"/>
          </p:nvPr>
        </p:nvSpPr>
        <p:spPr/>
        <p:txBody>
          <a:bodyPr/>
          <a:lstStyle/>
          <a:p>
            <a:fld id="{6A161F47-20D0-4C86-8B77-9039A1A577CF}" type="slidenum">
              <a:rPr lang="en-GB" smtClean="0"/>
              <a:t>‹#›</a:t>
            </a:fld>
            <a:endParaRPr lang="en-GB"/>
          </a:p>
        </p:txBody>
      </p:sp>
      <p:sp>
        <p:nvSpPr>
          <p:cNvPr id="8" name="Footer Placeholder 4"/>
          <p:cNvSpPr>
            <a:spLocks noGrp="1"/>
          </p:cNvSpPr>
          <p:nvPr>
            <p:ph type="ftr" sz="quarter" idx="3"/>
          </p:nvPr>
        </p:nvSpPr>
        <p:spPr>
          <a:xfrm>
            <a:off x="1349828" y="6468610"/>
            <a:ext cx="38608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r>
              <a:rPr lang="en-US"/>
              <a:t>STEP June 2022 Conference</a:t>
            </a:r>
            <a:endParaRPr lang="en-GB"/>
          </a:p>
        </p:txBody>
      </p:sp>
    </p:spTree>
    <p:extLst>
      <p:ext uri="{BB962C8B-B14F-4D97-AF65-F5344CB8AC3E}">
        <p14:creationId xmlns:p14="http://schemas.microsoft.com/office/powerpoint/2010/main" val="191407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69276C-ED91-4937-9A4F-94AC79EB46DB}" type="datetime1">
              <a:rPr lang="en-GB" smtClean="0"/>
              <a:t>09/10/2023</a:t>
            </a:fld>
            <a:endParaRPr lang="en-GB"/>
          </a:p>
        </p:txBody>
      </p:sp>
      <p:sp>
        <p:nvSpPr>
          <p:cNvPr id="9" name="Slide Number Placeholder 8"/>
          <p:cNvSpPr>
            <a:spLocks noGrp="1"/>
          </p:cNvSpPr>
          <p:nvPr>
            <p:ph type="sldNum" sz="quarter" idx="12"/>
          </p:nvPr>
        </p:nvSpPr>
        <p:spPr/>
        <p:txBody>
          <a:bodyPr/>
          <a:lstStyle/>
          <a:p>
            <a:fld id="{6A161F47-20D0-4C86-8B77-9039A1A577CF}" type="slidenum">
              <a:rPr lang="en-GB" smtClean="0"/>
              <a:t>‹#›</a:t>
            </a:fld>
            <a:endParaRPr lang="en-GB"/>
          </a:p>
        </p:txBody>
      </p:sp>
      <p:sp>
        <p:nvSpPr>
          <p:cNvPr id="10" name="Footer Placeholder 4"/>
          <p:cNvSpPr>
            <a:spLocks noGrp="1"/>
          </p:cNvSpPr>
          <p:nvPr>
            <p:ph type="ftr" sz="quarter" idx="13"/>
          </p:nvPr>
        </p:nvSpPr>
        <p:spPr>
          <a:xfrm>
            <a:off x="1349828" y="6468610"/>
            <a:ext cx="38608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r>
              <a:rPr lang="en-US"/>
              <a:t>STEP June 2022 Conference</a:t>
            </a:r>
            <a:endParaRPr lang="en-GB"/>
          </a:p>
        </p:txBody>
      </p:sp>
    </p:spTree>
    <p:extLst>
      <p:ext uri="{BB962C8B-B14F-4D97-AF65-F5344CB8AC3E}">
        <p14:creationId xmlns:p14="http://schemas.microsoft.com/office/powerpoint/2010/main" val="2335536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4DB4E91-06DF-4F6E-B89E-A22A349E6689}" type="datetime1">
              <a:rPr lang="en-GB" smtClean="0"/>
              <a:t>09/10/2023</a:t>
            </a:fld>
            <a:endParaRPr lang="en-GB"/>
          </a:p>
        </p:txBody>
      </p:sp>
      <p:sp>
        <p:nvSpPr>
          <p:cNvPr id="5" name="Slide Number Placeholder 4"/>
          <p:cNvSpPr>
            <a:spLocks noGrp="1"/>
          </p:cNvSpPr>
          <p:nvPr>
            <p:ph type="sldNum" sz="quarter" idx="12"/>
          </p:nvPr>
        </p:nvSpPr>
        <p:spPr/>
        <p:txBody>
          <a:bodyPr/>
          <a:lstStyle/>
          <a:p>
            <a:fld id="{6A161F47-20D0-4C86-8B77-9039A1A577CF}" type="slidenum">
              <a:rPr lang="en-GB" smtClean="0"/>
              <a:t>‹#›</a:t>
            </a:fld>
            <a:endParaRPr lang="en-GB"/>
          </a:p>
        </p:txBody>
      </p:sp>
      <p:sp>
        <p:nvSpPr>
          <p:cNvPr id="6" name="Footer Placeholder 4"/>
          <p:cNvSpPr>
            <a:spLocks noGrp="1"/>
          </p:cNvSpPr>
          <p:nvPr>
            <p:ph type="ftr" sz="quarter" idx="3"/>
          </p:nvPr>
        </p:nvSpPr>
        <p:spPr>
          <a:xfrm>
            <a:off x="1349828" y="6468610"/>
            <a:ext cx="38608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r>
              <a:rPr lang="en-US"/>
              <a:t>STEP June 2022 Conference</a:t>
            </a:r>
            <a:endParaRPr lang="en-GB"/>
          </a:p>
        </p:txBody>
      </p:sp>
    </p:spTree>
    <p:extLst>
      <p:ext uri="{BB962C8B-B14F-4D97-AF65-F5344CB8AC3E}">
        <p14:creationId xmlns:p14="http://schemas.microsoft.com/office/powerpoint/2010/main" val="1406320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FB700-10ED-435F-BE4D-B197496B5DC6}" type="datetime1">
              <a:rPr lang="en-GB" smtClean="0"/>
              <a:t>09/10/2023</a:t>
            </a:fld>
            <a:endParaRPr lang="en-GB"/>
          </a:p>
        </p:txBody>
      </p:sp>
      <p:sp>
        <p:nvSpPr>
          <p:cNvPr id="4" name="Slide Number Placeholder 3"/>
          <p:cNvSpPr>
            <a:spLocks noGrp="1"/>
          </p:cNvSpPr>
          <p:nvPr>
            <p:ph type="sldNum" sz="quarter" idx="12"/>
          </p:nvPr>
        </p:nvSpPr>
        <p:spPr/>
        <p:txBody>
          <a:bodyPr/>
          <a:lstStyle/>
          <a:p>
            <a:fld id="{6A161F47-20D0-4C86-8B77-9039A1A577CF}" type="slidenum">
              <a:rPr lang="en-GB" smtClean="0"/>
              <a:t>‹#›</a:t>
            </a:fld>
            <a:endParaRPr lang="en-GB"/>
          </a:p>
        </p:txBody>
      </p:sp>
      <p:sp>
        <p:nvSpPr>
          <p:cNvPr id="5" name="Footer Placeholder 4"/>
          <p:cNvSpPr>
            <a:spLocks noGrp="1"/>
          </p:cNvSpPr>
          <p:nvPr>
            <p:ph type="ftr" sz="quarter" idx="3"/>
          </p:nvPr>
        </p:nvSpPr>
        <p:spPr>
          <a:xfrm>
            <a:off x="1349828" y="6468610"/>
            <a:ext cx="38608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r>
              <a:rPr lang="en-US"/>
              <a:t>STEP June 2022 Conference</a:t>
            </a:r>
            <a:endParaRPr lang="en-GB"/>
          </a:p>
        </p:txBody>
      </p:sp>
    </p:spTree>
    <p:extLst>
      <p:ext uri="{BB962C8B-B14F-4D97-AF65-F5344CB8AC3E}">
        <p14:creationId xmlns:p14="http://schemas.microsoft.com/office/powerpoint/2010/main" val="3332395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 Single Corner Rectangle 6"/>
          <p:cNvSpPr/>
          <p:nvPr userDrawn="1"/>
        </p:nvSpPr>
        <p:spPr>
          <a:xfrm flipV="1">
            <a:off x="0" y="363086"/>
            <a:ext cx="11280309" cy="934754"/>
          </a:xfrm>
          <a:prstGeom prst="round1Rect">
            <a:avLst>
              <a:gd name="adj" fmla="val 50000"/>
            </a:avLst>
          </a:prstGeom>
          <a:solidFill>
            <a:srgbClr val="E2491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solidFill>
                <a:srgbClr val="4891DC"/>
              </a:solidFill>
            </a:endParaRPr>
          </a:p>
        </p:txBody>
      </p:sp>
      <p:sp>
        <p:nvSpPr>
          <p:cNvPr id="2" name="Title Placeholder 1"/>
          <p:cNvSpPr>
            <a:spLocks noGrp="1"/>
          </p:cNvSpPr>
          <p:nvPr>
            <p:ph type="title"/>
          </p:nvPr>
        </p:nvSpPr>
        <p:spPr>
          <a:xfrm>
            <a:off x="272528" y="274638"/>
            <a:ext cx="10700273"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33821"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836895" y="402194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3221D-D399-43D3-B98A-AC102C90E0D8}" type="datetime1">
              <a:rPr lang="en-GB" smtClean="0"/>
              <a:t>09/10/2023</a:t>
            </a:fld>
            <a:endParaRPr lang="en-GB"/>
          </a:p>
        </p:txBody>
      </p:sp>
      <p:sp>
        <p:nvSpPr>
          <p:cNvPr id="5" name="Footer Placeholder 4"/>
          <p:cNvSpPr>
            <a:spLocks noGrp="1"/>
          </p:cNvSpPr>
          <p:nvPr>
            <p:ph type="ftr" sz="quarter" idx="3"/>
          </p:nvPr>
        </p:nvSpPr>
        <p:spPr>
          <a:xfrm>
            <a:off x="1349828" y="6468610"/>
            <a:ext cx="38608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r>
              <a:rPr lang="en-US"/>
              <a:t>STEP June 2022 Conference</a:t>
            </a:r>
            <a:endParaRPr lang="en-GB"/>
          </a:p>
        </p:txBody>
      </p:sp>
      <p:sp>
        <p:nvSpPr>
          <p:cNvPr id="6" name="Slide Number Placeholder 5"/>
          <p:cNvSpPr>
            <a:spLocks noGrp="1"/>
          </p:cNvSpPr>
          <p:nvPr>
            <p:ph type="sldNum" sz="quarter" idx="4"/>
          </p:nvPr>
        </p:nvSpPr>
        <p:spPr>
          <a:xfrm>
            <a:off x="270021" y="6378124"/>
            <a:ext cx="571801"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6A161F47-20D0-4C86-8B77-9039A1A577CF}" type="slidenum">
              <a:rPr lang="en-GB" smtClean="0"/>
              <a:pPr/>
              <a:t>‹#›</a:t>
            </a:fld>
            <a:endParaRPr lang="en-GB"/>
          </a:p>
        </p:txBody>
      </p:sp>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107565" y="6232664"/>
            <a:ext cx="1647676" cy="386875"/>
          </a:xfrm>
          <a:prstGeom prst="rect">
            <a:avLst/>
          </a:prstGeom>
        </p:spPr>
      </p:pic>
    </p:spTree>
    <p:extLst>
      <p:ext uri="{BB962C8B-B14F-4D97-AF65-F5344CB8AC3E}">
        <p14:creationId xmlns:p14="http://schemas.microsoft.com/office/powerpoint/2010/main" val="885246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dt="0"/>
  <p:txStyles>
    <p:titleStyle>
      <a:lvl1pPr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Tx/>
        <a:buNone/>
        <a:defRPr sz="2000" kern="1200">
          <a:solidFill>
            <a:schemeClr val="tx1"/>
          </a:solidFill>
          <a:latin typeface="Arial" panose="020B0604020202020204" pitchFamily="34" charset="0"/>
          <a:ea typeface="+mn-ea"/>
          <a:cs typeface="Arial" panose="020B0604020202020204" pitchFamily="34" charset="0"/>
        </a:defRPr>
      </a:lvl1pPr>
      <a:lvl2pPr marL="631825" indent="-360363"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en.wikipedia.org/wiki/Flag_of_Italy" TargetMode="External"/><Relationship Id="rId7"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wmf"/><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25.png"/><Relationship Id="rId5" Type="http://schemas.openxmlformats.org/officeDocument/2006/relationships/image" Target="../media/image20.png"/><Relationship Id="rId10" Type="http://schemas.openxmlformats.org/officeDocument/2006/relationships/image" Target="../media/image23.png"/><Relationship Id="rId4" Type="http://schemas.openxmlformats.org/officeDocument/2006/relationships/image" Target="../media/image26.png"/><Relationship Id="rId9"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5.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2.jpeg"/><Relationship Id="rId7" Type="http://schemas.openxmlformats.org/officeDocument/2006/relationships/hyperlink" Target="mailto:george.economides@economideslegal.com" TargetMode="External"/><Relationship Id="rId12" Type="http://schemas.openxmlformats.org/officeDocument/2006/relationships/hyperlink" Target="mailto:drjtaic@law-intax.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mailto:nuno.c.barnabe@abreuadvogados.com" TargetMode="External"/><Relationship Id="rId11" Type="http://schemas.openxmlformats.org/officeDocument/2006/relationships/image" Target="../media/image17.jpeg"/><Relationship Id="rId5" Type="http://schemas.openxmlformats.org/officeDocument/2006/relationships/hyperlink" Target="mailto:javier.frias@icam.es" TargetMode="External"/><Relationship Id="rId10" Type="http://schemas.openxmlformats.org/officeDocument/2006/relationships/image" Target="../media/image16.jpeg"/><Relationship Id="rId4" Type="http://schemas.openxmlformats.org/officeDocument/2006/relationships/image" Target="../media/image13.png"/><Relationship Id="rId9" Type="http://schemas.openxmlformats.org/officeDocument/2006/relationships/image" Target="../media/image31.jpeg"/></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02E9DB-3317-704D-09EC-F71CB4248F6B}"/>
              </a:ext>
            </a:extLst>
          </p:cNvPr>
          <p:cNvSpPr txBox="1"/>
          <p:nvPr/>
        </p:nvSpPr>
        <p:spPr>
          <a:xfrm>
            <a:off x="778276" y="2126176"/>
            <a:ext cx="7625060" cy="3170099"/>
          </a:xfrm>
          <a:prstGeom prst="rect">
            <a:avLst/>
          </a:prstGeom>
          <a:noFill/>
        </p:spPr>
        <p:txBody>
          <a:bodyPr wrap="square">
            <a:spAutoFit/>
          </a:bodyPr>
          <a:lstStyle/>
          <a:p>
            <a:endParaRPr lang="en-US" sz="3200" b="1" dirty="0">
              <a:effectLst/>
              <a:latin typeface="Calibri" panose="020F0502020204030204" pitchFamily="34" charset="0"/>
              <a:ea typeface="Calibri" panose="020F0502020204030204" pitchFamily="34" charset="0"/>
            </a:endParaRPr>
          </a:p>
          <a:p>
            <a:r>
              <a:rPr lang="en-US" sz="3200" b="1" dirty="0">
                <a:effectLst/>
                <a:latin typeface="Calibri" panose="020F0502020204030204" pitchFamily="34" charset="0"/>
                <a:ea typeface="Calibri" panose="020F0502020204030204" pitchFamily="34" charset="0"/>
              </a:rPr>
              <a:t>Relocation of High-Net-Worth Individuals:</a:t>
            </a:r>
            <a:endParaRPr lang="en-US" sz="3200" b="1" dirty="0">
              <a:latin typeface="Calibri" panose="020F0502020204030204" pitchFamily="34" charset="0"/>
              <a:ea typeface="Calibri" panose="020F0502020204030204" pitchFamily="34" charset="0"/>
            </a:endParaRPr>
          </a:p>
          <a:p>
            <a:r>
              <a:rPr lang="en-US" sz="2800" dirty="0">
                <a:effectLst/>
                <a:latin typeface="Calibri" panose="020F0502020204030204" pitchFamily="34" charset="0"/>
                <a:ea typeface="Calibri" panose="020F0502020204030204" pitchFamily="34" charset="0"/>
              </a:rPr>
              <a:t>Immigration, Tax Residence, Preferential Tax Regimes &amp; Other </a:t>
            </a:r>
            <a:r>
              <a:rPr lang="en-US" sz="2800" dirty="0">
                <a:latin typeface="Calibri" panose="020F0502020204030204" pitchFamily="34" charset="0"/>
                <a:ea typeface="Calibri" panose="020F0502020204030204" pitchFamily="34" charset="0"/>
              </a:rPr>
              <a:t>W</a:t>
            </a:r>
            <a:r>
              <a:rPr lang="en-US" sz="2800" dirty="0">
                <a:effectLst/>
                <a:latin typeface="Calibri" panose="020F0502020204030204" pitchFamily="34" charset="0"/>
                <a:ea typeface="Calibri" panose="020F0502020204030204" pitchFamily="34" charset="0"/>
              </a:rPr>
              <a:t>ealth </a:t>
            </a:r>
            <a:r>
              <a:rPr lang="en-US" sz="2800" dirty="0">
                <a:latin typeface="Calibri" panose="020F0502020204030204" pitchFamily="34" charset="0"/>
                <a:ea typeface="Calibri" panose="020F0502020204030204" pitchFamily="34" charset="0"/>
              </a:rPr>
              <a:t>P</a:t>
            </a:r>
            <a:r>
              <a:rPr lang="en-US" sz="2800" dirty="0">
                <a:effectLst/>
                <a:latin typeface="Calibri" panose="020F0502020204030204" pitchFamily="34" charset="0"/>
                <a:ea typeface="Calibri" panose="020F0502020204030204" pitchFamily="34" charset="0"/>
              </a:rPr>
              <a:t>lanning Issues </a:t>
            </a:r>
          </a:p>
          <a:p>
            <a:endParaRPr lang="en-US" sz="2000" dirty="0">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r>
              <a:rPr lang="en-GB" b="1" dirty="0"/>
              <a:t>Budapest, October 12,  2023</a:t>
            </a:r>
          </a:p>
          <a:p>
            <a:endParaRPr lang="en-GB" sz="2000" b="1" dirty="0"/>
          </a:p>
        </p:txBody>
      </p:sp>
      <p:pic>
        <p:nvPicPr>
          <p:cNvPr id="2" name="Immagine 7">
            <a:extLst>
              <a:ext uri="{FF2B5EF4-FFF2-40B4-BE49-F238E27FC236}">
                <a16:creationId xmlns:a16="http://schemas.microsoft.com/office/drawing/2014/main" id="{2E6A4E76-346C-EDA0-886A-4C996D61C68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546336" y="1972656"/>
            <a:ext cx="982081" cy="654720"/>
          </a:xfrm>
          <a:prstGeom prst="rect">
            <a:avLst/>
          </a:prstGeom>
        </p:spPr>
      </p:pic>
      <p:pic>
        <p:nvPicPr>
          <p:cNvPr id="4" name="Picture 3">
            <a:extLst>
              <a:ext uri="{FF2B5EF4-FFF2-40B4-BE49-F238E27FC236}">
                <a16:creationId xmlns:a16="http://schemas.microsoft.com/office/drawing/2014/main" id="{5F0E416F-BD6A-F580-B26C-CB54E0D2A3AB}"/>
              </a:ext>
            </a:extLst>
          </p:cNvPr>
          <p:cNvPicPr>
            <a:picLocks noChangeAspect="1"/>
          </p:cNvPicPr>
          <p:nvPr/>
        </p:nvPicPr>
        <p:blipFill>
          <a:blip r:embed="rId4"/>
          <a:stretch>
            <a:fillRect/>
          </a:stretch>
        </p:blipFill>
        <p:spPr>
          <a:xfrm>
            <a:off x="9544885" y="5364159"/>
            <a:ext cx="982083" cy="713545"/>
          </a:xfrm>
          <a:prstGeom prst="rect">
            <a:avLst/>
          </a:prstGeom>
        </p:spPr>
      </p:pic>
      <p:sp>
        <p:nvSpPr>
          <p:cNvPr id="11" name="מלבן: פינה יחידה מעוגלת 10">
            <a:extLst>
              <a:ext uri="{FF2B5EF4-FFF2-40B4-BE49-F238E27FC236}">
                <a16:creationId xmlns:a16="http://schemas.microsoft.com/office/drawing/2014/main" id="{9DB8FE61-5D9A-400F-0A18-37893F96B1BD}"/>
              </a:ext>
            </a:extLst>
          </p:cNvPr>
          <p:cNvSpPr/>
          <p:nvPr/>
        </p:nvSpPr>
        <p:spPr>
          <a:xfrm>
            <a:off x="416204" y="859536"/>
            <a:ext cx="5225644" cy="434536"/>
          </a:xfrm>
          <a:prstGeom prst="round1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1026" name="Picture 2" descr="דגל ספרד – המכלול">
            <a:extLst>
              <a:ext uri="{FF2B5EF4-FFF2-40B4-BE49-F238E27FC236}">
                <a16:creationId xmlns:a16="http://schemas.microsoft.com/office/drawing/2014/main" id="{4CFC1FE9-A695-024C-DC0E-E4EF43C7FCF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46336" y="2798064"/>
            <a:ext cx="982082" cy="7485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pload.wikimedia.org/wikipedia/commons/5/5c/Flag_o...‬‏">
            <a:extLst>
              <a:ext uri="{FF2B5EF4-FFF2-40B4-BE49-F238E27FC236}">
                <a16:creationId xmlns:a16="http://schemas.microsoft.com/office/drawing/2014/main" id="{37D50568-0B1C-6237-67FA-1D4155D8005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44887" y="3695386"/>
            <a:ext cx="982082" cy="741996"/>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פינה יחידה מעוגלת 5">
            <a:extLst>
              <a:ext uri="{FF2B5EF4-FFF2-40B4-BE49-F238E27FC236}">
                <a16:creationId xmlns:a16="http://schemas.microsoft.com/office/drawing/2014/main" id="{0328FCF4-1A23-8CF8-5A1B-47C4FB351022}"/>
              </a:ext>
            </a:extLst>
          </p:cNvPr>
          <p:cNvSpPr/>
          <p:nvPr/>
        </p:nvSpPr>
        <p:spPr>
          <a:xfrm>
            <a:off x="0" y="283621"/>
            <a:ext cx="12003895" cy="1524515"/>
          </a:xfrm>
          <a:prstGeom prst="round1Rect">
            <a:avLst>
              <a:gd name="adj" fmla="val 50000"/>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מלבן: פינה יחידה מעוגלת 7">
            <a:extLst>
              <a:ext uri="{FF2B5EF4-FFF2-40B4-BE49-F238E27FC236}">
                <a16:creationId xmlns:a16="http://schemas.microsoft.com/office/drawing/2014/main" id="{968ADB55-0DA3-9ABD-B2B8-6C0C8E90194A}"/>
              </a:ext>
            </a:extLst>
          </p:cNvPr>
          <p:cNvSpPr/>
          <p:nvPr/>
        </p:nvSpPr>
        <p:spPr>
          <a:xfrm>
            <a:off x="3301413" y="1334822"/>
            <a:ext cx="5225644" cy="434536"/>
          </a:xfrm>
          <a:prstGeom prst="round1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Title 3">
            <a:extLst>
              <a:ext uri="{FF2B5EF4-FFF2-40B4-BE49-F238E27FC236}">
                <a16:creationId xmlns:a16="http://schemas.microsoft.com/office/drawing/2014/main" id="{5FC9376F-B09E-687B-F9B7-C30C5BDEB291}"/>
              </a:ext>
            </a:extLst>
          </p:cNvPr>
          <p:cNvSpPr txBox="1">
            <a:spLocks/>
          </p:cNvSpPr>
          <p:nvPr/>
        </p:nvSpPr>
        <p:spPr>
          <a:xfrm>
            <a:off x="3356932" y="1055188"/>
            <a:ext cx="5835735" cy="99380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a:lstStyle>
          <a:p>
            <a:r>
              <a:rPr lang="en-GB" sz="2800" b="1" dirty="0">
                <a:latin typeface="Calibri" panose="020F0502020204030204" pitchFamily="34" charset="0"/>
                <a:cs typeface="Calibri" panose="020F0502020204030204" pitchFamily="34" charset="0"/>
              </a:rPr>
              <a:t>STEP EUROPE CONFERENCE 2023</a:t>
            </a:r>
          </a:p>
        </p:txBody>
      </p:sp>
      <p:pic>
        <p:nvPicPr>
          <p:cNvPr id="10" name="תמונה 9">
            <a:extLst>
              <a:ext uri="{FF2B5EF4-FFF2-40B4-BE49-F238E27FC236}">
                <a16:creationId xmlns:a16="http://schemas.microsoft.com/office/drawing/2014/main" id="{6B2622BC-941B-3466-345E-F93B9716D23B}"/>
              </a:ext>
            </a:extLst>
          </p:cNvPr>
          <p:cNvPicPr>
            <a:picLocks noChangeAspect="1"/>
          </p:cNvPicPr>
          <p:nvPr/>
        </p:nvPicPr>
        <p:blipFill>
          <a:blip r:embed="rId8"/>
          <a:stretch>
            <a:fillRect/>
          </a:stretch>
        </p:blipFill>
        <p:spPr>
          <a:xfrm>
            <a:off x="9544886" y="4600753"/>
            <a:ext cx="982082" cy="656032"/>
          </a:xfrm>
          <a:prstGeom prst="rect">
            <a:avLst/>
          </a:prstGeom>
          <a:ln>
            <a:solidFill>
              <a:schemeClr val="tx1"/>
            </a:solidFill>
          </a:ln>
        </p:spPr>
      </p:pic>
    </p:spTree>
    <p:extLst>
      <p:ext uri="{BB962C8B-B14F-4D97-AF65-F5344CB8AC3E}">
        <p14:creationId xmlns:p14="http://schemas.microsoft.com/office/powerpoint/2010/main" val="1385021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9052" y="577816"/>
            <a:ext cx="8027085" cy="839822"/>
          </a:xfrm>
        </p:spPr>
        <p:txBody>
          <a:bodyPr>
            <a:normAutofit/>
          </a:bodyPr>
          <a:lstStyle/>
          <a:p>
            <a:r>
              <a:rPr lang="en-GB" b="1" dirty="0">
                <a:latin typeface="+mn-lt"/>
              </a:rPr>
              <a:t>Pros and Cons of Preferential Tax Regime</a:t>
            </a:r>
          </a:p>
        </p:txBody>
      </p:sp>
      <p:sp>
        <p:nvSpPr>
          <p:cNvPr id="7" name="Slide Number Placeholder 6"/>
          <p:cNvSpPr>
            <a:spLocks noGrp="1"/>
          </p:cNvSpPr>
          <p:nvPr>
            <p:ph type="sldNum" sz="quarter" idx="12"/>
          </p:nvPr>
        </p:nvSpPr>
        <p:spPr/>
        <p:txBody>
          <a:bodyPr/>
          <a:lstStyle/>
          <a:p>
            <a:fld id="{6A161F47-20D0-4C86-8B77-9039A1A577CF}" type="slidenum">
              <a:rPr lang="en-GB" smtClean="0"/>
              <a:t>10</a:t>
            </a:fld>
            <a:endParaRPr lang="en-GB" dirty="0"/>
          </a:p>
        </p:txBody>
      </p:sp>
      <p:graphicFrame>
        <p:nvGraphicFramePr>
          <p:cNvPr id="2" name="Table 7">
            <a:extLst>
              <a:ext uri="{FF2B5EF4-FFF2-40B4-BE49-F238E27FC236}">
                <a16:creationId xmlns:a16="http://schemas.microsoft.com/office/drawing/2014/main" id="{37A6FA6E-9E50-B13C-D362-7D2CA2A053AC}"/>
              </a:ext>
            </a:extLst>
          </p:cNvPr>
          <p:cNvGraphicFramePr>
            <a:graphicFrameLocks noGrp="1"/>
          </p:cNvGraphicFramePr>
          <p:nvPr>
            <p:extLst>
              <p:ext uri="{D42A27DB-BD31-4B8C-83A1-F6EECF244321}">
                <p14:modId xmlns:p14="http://schemas.microsoft.com/office/powerpoint/2010/main" val="2527493085"/>
              </p:ext>
            </p:extLst>
          </p:nvPr>
        </p:nvGraphicFramePr>
        <p:xfrm>
          <a:off x="1078992" y="1519419"/>
          <a:ext cx="8960109" cy="5294883"/>
        </p:xfrm>
        <a:graphic>
          <a:graphicData uri="http://schemas.openxmlformats.org/drawingml/2006/table">
            <a:tbl>
              <a:tblPr firstRow="1" bandRow="1">
                <a:tableStyleId>{5C22544A-7EE6-4342-B048-85BDC9FD1C3A}</a:tableStyleId>
              </a:tblPr>
              <a:tblGrid>
                <a:gridCol w="1527048">
                  <a:extLst>
                    <a:ext uri="{9D8B030D-6E8A-4147-A177-3AD203B41FA5}">
                      <a16:colId xmlns:a16="http://schemas.microsoft.com/office/drawing/2014/main" val="4170354378"/>
                    </a:ext>
                  </a:extLst>
                </a:gridCol>
                <a:gridCol w="1981154">
                  <a:extLst>
                    <a:ext uri="{9D8B030D-6E8A-4147-A177-3AD203B41FA5}">
                      <a16:colId xmlns:a16="http://schemas.microsoft.com/office/drawing/2014/main" val="3909752297"/>
                    </a:ext>
                  </a:extLst>
                </a:gridCol>
                <a:gridCol w="1817302">
                  <a:extLst>
                    <a:ext uri="{9D8B030D-6E8A-4147-A177-3AD203B41FA5}">
                      <a16:colId xmlns:a16="http://schemas.microsoft.com/office/drawing/2014/main" val="2324786826"/>
                    </a:ext>
                  </a:extLst>
                </a:gridCol>
                <a:gridCol w="1952005">
                  <a:extLst>
                    <a:ext uri="{9D8B030D-6E8A-4147-A177-3AD203B41FA5}">
                      <a16:colId xmlns:a16="http://schemas.microsoft.com/office/drawing/2014/main" val="3613865101"/>
                    </a:ext>
                  </a:extLst>
                </a:gridCol>
                <a:gridCol w="1682600">
                  <a:extLst>
                    <a:ext uri="{9D8B030D-6E8A-4147-A177-3AD203B41FA5}">
                      <a16:colId xmlns:a16="http://schemas.microsoft.com/office/drawing/2014/main" val="1801584667"/>
                    </a:ext>
                  </a:extLst>
                </a:gridCol>
              </a:tblGrid>
              <a:tr h="677163">
                <a:tc>
                  <a:txBody>
                    <a:bodyPr/>
                    <a:lstStyle/>
                    <a:p>
                      <a:r>
                        <a:rPr lang="de-DE" dirty="0"/>
                        <a:t>C</a:t>
                      </a:r>
                      <a:r>
                        <a:rPr lang="en-US" dirty="0" err="1"/>
                        <a:t>yprus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a:solidFill>
                            <a:schemeClr val="bg1"/>
                          </a:solidFill>
                          <a:latin typeface="Arial" panose="020B0604020202020204" pitchFamily="34" charset="0"/>
                          <a:cs typeface="Arial" panose="020B0604020202020204" pitchFamily="34" charset="0"/>
                        </a:rPr>
                        <a:t>Israel</a:t>
                      </a:r>
                      <a:r>
                        <a:rPr lang="en-GB" u="sng">
                          <a:solidFill>
                            <a:schemeClr val="tx1"/>
                          </a:solidFill>
                          <a:latin typeface="Arial" panose="020B0604020202020204" pitchFamily="34" charset="0"/>
                          <a:cs typeface="Arial" panose="020B0604020202020204" pitchFamily="34" charset="0"/>
                        </a:rPr>
                        <a:t> </a:t>
                      </a:r>
                      <a:endParaRPr lang="en-US" u="sng">
                        <a:solidFill>
                          <a:schemeClr val="tx1"/>
                        </a:solidFill>
                        <a:latin typeface="Arial" panose="020B0604020202020204" pitchFamily="34" charset="0"/>
                        <a:cs typeface="Arial" panose="020B0604020202020204" pitchFamily="34" charset="0"/>
                      </a:endParaRPr>
                    </a:p>
                    <a:p>
                      <a:endParaRPr lang="en-US"/>
                    </a:p>
                  </a:txBody>
                  <a:tcPr/>
                </a:tc>
                <a:tc>
                  <a:txBody>
                    <a:bodyPr/>
                    <a:lstStyle/>
                    <a:p>
                      <a:r>
                        <a:rPr lang="en-GB" u="none">
                          <a:solidFill>
                            <a:schemeClr val="bg1"/>
                          </a:solidFill>
                          <a:latin typeface="Arial" panose="020B0604020202020204" pitchFamily="34" charset="0"/>
                          <a:cs typeface="Arial" panose="020B0604020202020204" pitchFamily="34" charset="0"/>
                        </a:rPr>
                        <a:t>Italy</a:t>
                      </a:r>
                      <a:endParaRPr lang="en-US" u="none">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solidFill>
                          <a:latin typeface="Arial" panose="020B0604020202020204" pitchFamily="34" charset="0"/>
                          <a:cs typeface="Arial" panose="020B0604020202020204" pitchFamily="34" charset="0"/>
                        </a:rPr>
                        <a:t>Portugal</a:t>
                      </a:r>
                      <a:endParaRPr lang="en-US" u="none" dirty="0">
                        <a:solidFill>
                          <a:schemeClr val="bg1"/>
                        </a:solidFill>
                      </a:endParaRP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a:solidFill>
                            <a:schemeClr val="bg1"/>
                          </a:solidFill>
                          <a:latin typeface="Arial" panose="020B0604020202020204" pitchFamily="34" charset="0"/>
                          <a:cs typeface="Arial" panose="020B0604020202020204" pitchFamily="34" charset="0"/>
                        </a:rPr>
                        <a:t>Spain</a:t>
                      </a:r>
                      <a:endParaRPr lang="en-US" u="none">
                        <a:solidFill>
                          <a:schemeClr val="bg1"/>
                        </a:solidFill>
                        <a:latin typeface="Arial" panose="020B0604020202020204" pitchFamily="34" charset="0"/>
                        <a:cs typeface="Arial" panose="020B0604020202020204" pitchFamily="34" charset="0"/>
                      </a:endParaRPr>
                    </a:p>
                    <a:p>
                      <a:endParaRPr lang="en-US"/>
                    </a:p>
                  </a:txBody>
                  <a:tcPr/>
                </a:tc>
                <a:extLst>
                  <a:ext uri="{0D108BD9-81ED-4DB2-BD59-A6C34878D82A}">
                    <a16:rowId xmlns:a16="http://schemas.microsoft.com/office/drawing/2014/main" val="789257295"/>
                  </a:ext>
                </a:extLst>
              </a:tr>
              <a:tr h="45466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Pros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t>no inheritance tax</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t>No gift tax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Cons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Potential difficulty meeting the conditions of the 60 day rule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i.e. ensure that individual is not tax resident in any other 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There are no inheritance tax and gift tax in Israel.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u="sng" kern="1200" dirty="0">
                          <a:solidFill>
                            <a:schemeClr val="dk1"/>
                          </a:solidFill>
                          <a:effectLst/>
                          <a:latin typeface="+mn-lt"/>
                          <a:ea typeface="+mn-ea"/>
                          <a:cs typeface="+mn-cs"/>
                        </a:rPr>
                        <a:t>Pros</a:t>
                      </a:r>
                      <a:r>
                        <a:rPr lang="en-US" sz="1100" b="0" u="none" kern="1200" dirty="0">
                          <a:solidFill>
                            <a:schemeClr val="dk1"/>
                          </a:solidFill>
                          <a:effectLst/>
                          <a:latin typeface="+mn-lt"/>
                          <a:ea typeface="+mn-ea"/>
                          <a:cs typeface="+mn-cs"/>
                        </a:rPr>
                        <a:t>: </a:t>
                      </a:r>
                      <a:r>
                        <a:rPr lang="en-US" sz="1100" kern="1200" dirty="0">
                          <a:solidFill>
                            <a:schemeClr val="dk1"/>
                          </a:solidFill>
                          <a:effectLst/>
                          <a:latin typeface="+mn-lt"/>
                          <a:ea typeface="+mn-ea"/>
                          <a:cs typeface="+mn-cs"/>
                        </a:rPr>
                        <a:t>The regime is very simple and does not require any special ruling or reporting.  There is no annual payment.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u="sng" kern="1200" dirty="0">
                          <a:solidFill>
                            <a:schemeClr val="dk1"/>
                          </a:solidFill>
                          <a:effectLst/>
                          <a:latin typeface="+mn-lt"/>
                          <a:ea typeface="+mn-ea"/>
                          <a:cs typeface="+mn-cs"/>
                        </a:rPr>
                        <a:t>Cons: </a:t>
                      </a:r>
                      <a:r>
                        <a:rPr lang="en-US" sz="1100" kern="1200" dirty="0">
                          <a:solidFill>
                            <a:schemeClr val="dk1"/>
                          </a:solidFill>
                          <a:effectLst/>
                          <a:latin typeface="+mn-lt"/>
                          <a:ea typeface="+mn-ea"/>
                          <a:cs typeface="+mn-cs"/>
                        </a:rPr>
                        <a:t>Many of Israel's tax treaties determines that new immigrants will not be entitled to the benefits on Israel's tax treaties as they are not subject to tax in Israel (for example DTT Israel-Canada and Israel-Germany). </a:t>
                      </a:r>
                    </a:p>
                    <a:p>
                      <a:endParaRPr lang="en-US" sz="1100" kern="1200" dirty="0">
                        <a:solidFill>
                          <a:schemeClr val="dk1"/>
                        </a:solidFill>
                        <a:effectLst/>
                        <a:latin typeface="+mn-lt"/>
                        <a:ea typeface="+mn-ea"/>
                        <a:cs typeface="+mn-cs"/>
                      </a:endParaRPr>
                    </a:p>
                    <a:p>
                      <a:r>
                        <a:rPr lang="en-US" sz="1100" kern="1200" dirty="0">
                          <a:solidFill>
                            <a:schemeClr val="dk1"/>
                          </a:solidFill>
                          <a:effectLst/>
                          <a:latin typeface="+mn-lt"/>
                          <a:ea typeface="+mn-ea"/>
                          <a:cs typeface="+mn-cs"/>
                        </a:rPr>
                        <a:t>The ITA usually issues residency certificates to new immigrants. However, before issuing the certificate they wish to ensure that the individual indeed stays in Israel for a significant period of time (usually require a stay of at least 183 days a year or 143 over a period of 3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Each regime is alternative to the other and offers different advantages depending on the case.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The </a:t>
                      </a:r>
                      <a:r>
                        <a:rPr lang="en-US" sz="1200" b="1" kern="1200" dirty="0">
                          <a:solidFill>
                            <a:schemeClr val="dk1"/>
                          </a:solidFill>
                          <a:effectLst/>
                          <a:latin typeface="+mn-lt"/>
                          <a:ea typeface="+mn-ea"/>
                          <a:cs typeface="+mn-cs"/>
                        </a:rPr>
                        <a:t>NTR</a:t>
                      </a:r>
                      <a:r>
                        <a:rPr lang="en-US" sz="1200" kern="1200" dirty="0">
                          <a:solidFill>
                            <a:schemeClr val="dk1"/>
                          </a:solidFill>
                          <a:effectLst/>
                          <a:latin typeface="+mn-lt"/>
                          <a:ea typeface="+mn-ea"/>
                          <a:cs typeface="+mn-cs"/>
                        </a:rPr>
                        <a:t> </a:t>
                      </a:r>
                      <a:r>
                        <a:rPr lang="en-US" sz="1200" b="1" kern="1200" dirty="0">
                          <a:solidFill>
                            <a:schemeClr val="dk1"/>
                          </a:solidFill>
                          <a:effectLst/>
                          <a:latin typeface="+mn-lt"/>
                          <a:ea typeface="+mn-ea"/>
                          <a:cs typeface="+mn-cs"/>
                        </a:rPr>
                        <a:t>flat tax </a:t>
                      </a:r>
                      <a:r>
                        <a:rPr lang="en-US" sz="1200" kern="1200" dirty="0">
                          <a:solidFill>
                            <a:schemeClr val="dk1"/>
                          </a:solidFill>
                          <a:effectLst/>
                          <a:latin typeface="+mn-lt"/>
                          <a:ea typeface="+mn-ea"/>
                          <a:cs typeface="+mn-cs"/>
                        </a:rPr>
                        <a:t>is particularly worth for UHNWI relocation to Italy maintaining an International Wealth Structuring.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The </a:t>
                      </a:r>
                      <a:r>
                        <a:rPr lang="en-US" sz="1200" b="1" kern="1200" dirty="0">
                          <a:solidFill>
                            <a:schemeClr val="dk1"/>
                          </a:solidFill>
                          <a:effectLst/>
                          <a:latin typeface="+mn-lt"/>
                          <a:ea typeface="+mn-ea"/>
                          <a:cs typeface="+mn-cs"/>
                        </a:rPr>
                        <a:t>Pensioner regime </a:t>
                      </a:r>
                      <a:r>
                        <a:rPr lang="en-US" sz="1200" kern="1200" dirty="0">
                          <a:solidFill>
                            <a:schemeClr val="dk1"/>
                          </a:solidFill>
                          <a:effectLst/>
                          <a:latin typeface="+mn-lt"/>
                          <a:ea typeface="+mn-ea"/>
                          <a:cs typeface="+mn-cs"/>
                        </a:rPr>
                        <a:t>is relevant as it includes all incomes (not only foreign pension income). The “</a:t>
                      </a:r>
                      <a:r>
                        <a:rPr lang="en-US" sz="1200" b="1" dirty="0"/>
                        <a:t>Inbound workers”</a:t>
                      </a:r>
                      <a:r>
                        <a:rPr lang="en-US" sz="1200" kern="1200" dirty="0">
                          <a:solidFill>
                            <a:schemeClr val="dk1"/>
                          </a:solidFill>
                          <a:effectLst/>
                          <a:latin typeface="+mn-lt"/>
                          <a:ea typeface="+mn-ea"/>
                          <a:cs typeface="+mn-cs"/>
                        </a:rPr>
                        <a:t> regime is interesting because of the mild taxation on local income too.</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The “plus” side is Italy too!!!</a:t>
                      </a:r>
                      <a:endParaRPr lang="it-IT" sz="1200" kern="1200" dirty="0">
                        <a:solidFill>
                          <a:schemeClr val="dk1"/>
                        </a:solidFill>
                        <a:effectLst/>
                        <a:latin typeface="+mn-lt"/>
                        <a:ea typeface="+mn-ea"/>
                        <a:cs typeface="+mn-cs"/>
                      </a:endParaRPr>
                    </a:p>
                    <a:p>
                      <a:pPr algn="just"/>
                      <a:endParaRPr lang="en-US" sz="1200" dirty="0"/>
                    </a:p>
                  </a:txBody>
                  <a:tcPr/>
                </a:tc>
                <a:tc>
                  <a:txBody>
                    <a:bodyPr/>
                    <a:lstStyle/>
                    <a:p>
                      <a:r>
                        <a:rPr lang="en-US" sz="1200" b="1" u="sng" dirty="0"/>
                        <a:t>Pros</a:t>
                      </a:r>
                    </a:p>
                    <a:p>
                      <a:endParaRPr lang="en-US" sz="1200" b="1" u="sng" dirty="0"/>
                    </a:p>
                    <a:p>
                      <a:pPr marL="171450" indent="-171450">
                        <a:buFont typeface="Arial" panose="020B0604020202020204" pitchFamily="34" charset="0"/>
                        <a:buChar char="•"/>
                      </a:pPr>
                      <a:r>
                        <a:rPr lang="en-US" sz="1100" b="0" u="none" dirty="0"/>
                        <a:t>No remittance basis</a:t>
                      </a:r>
                    </a:p>
                    <a:p>
                      <a:pPr marL="171450" indent="-171450">
                        <a:buFont typeface="Arial" panose="020B0604020202020204" pitchFamily="34" charset="0"/>
                        <a:buChar char="•"/>
                      </a:pPr>
                      <a:r>
                        <a:rPr lang="en-US" sz="1100" b="0" u="none" dirty="0"/>
                        <a:t>Capital gains untaxed on antiques, works of art, jewelry, precious metals</a:t>
                      </a:r>
                    </a:p>
                    <a:p>
                      <a:pPr marL="171450" indent="-171450">
                        <a:buFont typeface="Arial" panose="020B0604020202020204" pitchFamily="34" charset="0"/>
                        <a:buChar char="•"/>
                      </a:pPr>
                      <a:r>
                        <a:rPr lang="en-US" sz="1100" b="0" u="none" dirty="0"/>
                        <a:t>No IHT in practice (gifts and successions subject to either Stamp duty (10%)  or CIT (21%) only if: assets are in Portugal; the beneficiary is not a forced heir)</a:t>
                      </a:r>
                    </a:p>
                    <a:p>
                      <a:pPr marL="171450" indent="-171450">
                        <a:buFont typeface="Arial" panose="020B0604020202020204" pitchFamily="34" charset="0"/>
                        <a:buChar char="•"/>
                      </a:pPr>
                      <a:r>
                        <a:rPr lang="en-US" sz="1100" b="0" u="none" dirty="0"/>
                        <a:t>No wealth tax (except luxury real estate – annual up to 1.5 % on tax value exceeding </a:t>
                      </a:r>
                      <a:r>
                        <a:rPr lang="en-US" sz="1100" b="0" u="none" dirty="0" err="1"/>
                        <a:t>Eur</a:t>
                      </a:r>
                      <a:r>
                        <a:rPr lang="en-US" sz="1100" b="0" u="none" dirty="0"/>
                        <a:t> 1M)</a:t>
                      </a:r>
                    </a:p>
                    <a:p>
                      <a:pPr marL="171450" indent="-171450">
                        <a:buFont typeface="Arial" panose="020B0604020202020204" pitchFamily="34" charset="0"/>
                        <a:buChar char="•"/>
                      </a:pPr>
                      <a:endParaRPr lang="en-US" sz="1100" b="0" u="none" dirty="0"/>
                    </a:p>
                    <a:p>
                      <a:pPr marL="0" indent="0">
                        <a:buFont typeface="Arial" panose="020B0604020202020204" pitchFamily="34" charset="0"/>
                        <a:buNone/>
                      </a:pPr>
                      <a:r>
                        <a:rPr lang="en-US" sz="1100" b="1" i="0" u="sng" dirty="0"/>
                        <a:t>Cons</a:t>
                      </a:r>
                    </a:p>
                    <a:p>
                      <a:pPr marL="0" indent="0">
                        <a:buFont typeface="Arial" panose="020B0604020202020204" pitchFamily="34" charset="0"/>
                        <a:buNone/>
                      </a:pPr>
                      <a:endParaRPr lang="en-US" sz="1100" b="1" i="0" u="sng" dirty="0"/>
                    </a:p>
                    <a:p>
                      <a:pPr marL="171450" indent="-171450">
                        <a:buFont typeface="Arial" panose="020B0604020202020204" pitchFamily="34" charset="0"/>
                        <a:buChar char="•"/>
                      </a:pPr>
                      <a:r>
                        <a:rPr lang="en-US" sz="1100" b="0" i="0" u="none" dirty="0"/>
                        <a:t>Capital gains on securities not exempt (with few exceptions</a:t>
                      </a:r>
                    </a:p>
                    <a:p>
                      <a:pPr marL="171450" indent="-171450">
                        <a:buFont typeface="Arial" panose="020B0604020202020204" pitchFamily="34" charset="0"/>
                        <a:buChar char="•"/>
                      </a:pPr>
                      <a:r>
                        <a:rPr lang="en-US" sz="1100" b="0" i="0" u="none" dirty="0"/>
                        <a:t>Capital 80 plus blacklisted jurisdictions</a:t>
                      </a:r>
                    </a:p>
                    <a:p>
                      <a:endParaRPr lang="en-US" sz="1200" dirty="0"/>
                    </a:p>
                  </a:txBody>
                  <a:tcPr/>
                </a:tc>
                <a:tc>
                  <a:txBody>
                    <a:bodyPr/>
                    <a:lstStyle/>
                    <a:p>
                      <a:pPr algn="l"/>
                      <a:r>
                        <a:rPr lang="en-US" sz="1200" b="1" u="sng" noProof="0" dirty="0"/>
                        <a:t>Pros</a:t>
                      </a:r>
                    </a:p>
                    <a:p>
                      <a:pPr algn="l"/>
                      <a:endParaRPr lang="en-US" sz="1200" b="1" u="sng" noProof="0" dirty="0"/>
                    </a:p>
                    <a:p>
                      <a:pPr marL="171450" indent="-171450" algn="l">
                        <a:buFont typeface="Wingdings" panose="05000000000000000000" pitchFamily="2" charset="2"/>
                        <a:buChar char="§"/>
                      </a:pPr>
                      <a:r>
                        <a:rPr lang="en-US" sz="1200" noProof="0" dirty="0"/>
                        <a:t>Tax benefits in Income Tax</a:t>
                      </a:r>
                      <a:endParaRPr lang="en-US" sz="1200" b="1" u="sng" baseline="0" noProof="0" dirty="0"/>
                    </a:p>
                    <a:p>
                      <a:pPr marL="171450" indent="-171450" algn="l">
                        <a:buFont typeface="Wingdings" panose="05000000000000000000" pitchFamily="2" charset="2"/>
                        <a:buChar char="§"/>
                      </a:pPr>
                      <a:endParaRPr lang="en-US" sz="1200" noProof="0" dirty="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noProof="0" dirty="0"/>
                        <a:t>Tax benefits in Wealth Tax</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200" b="1" u="sng" baseline="0" noProof="0" dirty="0"/>
                    </a:p>
                    <a:p>
                      <a:pPr marL="171450" indent="-171450" algn="l">
                        <a:buFont typeface="Wingdings" panose="05000000000000000000" pitchFamily="2" charset="2"/>
                        <a:buChar char="§"/>
                      </a:pPr>
                      <a:r>
                        <a:rPr lang="en-US" sz="1200" noProof="0" dirty="0"/>
                        <a:t>No  obligation to disclose foreign</a:t>
                      </a:r>
                      <a:r>
                        <a:rPr lang="en-US" sz="1200" baseline="0" noProof="0" dirty="0"/>
                        <a:t> assets</a:t>
                      </a:r>
                    </a:p>
                    <a:p>
                      <a:pPr marL="171450" indent="-171450" algn="l">
                        <a:buFont typeface="Wingdings" panose="05000000000000000000" pitchFamily="2" charset="2"/>
                        <a:buChar char="§"/>
                      </a:pPr>
                      <a:endParaRPr lang="en-US" sz="1200" baseline="0" noProof="0" dirty="0"/>
                    </a:p>
                    <a:p>
                      <a:pPr marL="171450" indent="-171450" algn="l">
                        <a:buFont typeface="Wingdings" panose="05000000000000000000" pitchFamily="2" charset="2"/>
                        <a:buChar char="§"/>
                      </a:pPr>
                      <a:r>
                        <a:rPr lang="en-US" sz="1200" baseline="0" noProof="0" dirty="0"/>
                        <a:t>No tax impact arising from non-Spanish structures</a:t>
                      </a:r>
                    </a:p>
                    <a:p>
                      <a:pPr marL="171450" indent="-171450" algn="l">
                        <a:buFont typeface="Wingdings" panose="05000000000000000000" pitchFamily="2" charset="2"/>
                        <a:buChar char="§"/>
                      </a:pPr>
                      <a:endParaRPr lang="en-US" sz="1200" baseline="0" noProof="0" dirty="0"/>
                    </a:p>
                    <a:p>
                      <a:pPr marL="171450" indent="-171450" algn="l">
                        <a:buFont typeface="Wingdings" panose="05000000000000000000" pitchFamily="2" charset="2"/>
                        <a:buChar char="§"/>
                      </a:pPr>
                      <a:r>
                        <a:rPr lang="en-US" sz="1200" baseline="0" noProof="0" dirty="0"/>
                        <a:t>No exit tax until 16 years</a:t>
                      </a:r>
                      <a:endParaRPr lang="en-US" sz="1200" noProof="0" dirty="0"/>
                    </a:p>
                    <a:p>
                      <a:pPr marL="171450" indent="-171450" algn="l">
                        <a:buFont typeface="Wingdings" panose="05000000000000000000" pitchFamily="2" charset="2"/>
                        <a:buChar char="§"/>
                      </a:pPr>
                      <a:endParaRPr lang="en-US" sz="1200" noProof="0" dirty="0"/>
                    </a:p>
                    <a:p>
                      <a:pPr algn="l"/>
                      <a:r>
                        <a:rPr lang="en-US" sz="1200" b="1" u="sng" noProof="0" dirty="0"/>
                        <a:t>Cons</a:t>
                      </a:r>
                    </a:p>
                    <a:p>
                      <a:pPr marL="171450" indent="-171450" algn="l">
                        <a:buFont typeface="Wingdings" panose="05000000000000000000" pitchFamily="2" charset="2"/>
                        <a:buChar char="§"/>
                      </a:pPr>
                      <a:r>
                        <a:rPr lang="en-US" sz="1200" noProof="0" dirty="0"/>
                        <a:t>No special rules for IGT</a:t>
                      </a:r>
                    </a:p>
                    <a:p>
                      <a:endParaRPr lang="en-US" sz="1200" noProof="0" dirty="0"/>
                    </a:p>
                  </a:txBody>
                  <a:tcPr/>
                </a:tc>
                <a:extLst>
                  <a:ext uri="{0D108BD9-81ED-4DB2-BD59-A6C34878D82A}">
                    <a16:rowId xmlns:a16="http://schemas.microsoft.com/office/drawing/2014/main" val="3599297495"/>
                  </a:ext>
                </a:extLst>
              </a:tr>
            </a:tbl>
          </a:graphicData>
        </a:graphic>
      </p:graphicFrame>
    </p:spTree>
    <p:extLst>
      <p:ext uri="{BB962C8B-B14F-4D97-AF65-F5344CB8AC3E}">
        <p14:creationId xmlns:p14="http://schemas.microsoft.com/office/powerpoint/2010/main" val="183178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5987" y="434537"/>
            <a:ext cx="8027085" cy="822828"/>
          </a:xfrm>
        </p:spPr>
        <p:txBody>
          <a:bodyPr>
            <a:normAutofit/>
          </a:bodyPr>
          <a:lstStyle/>
          <a:p>
            <a:r>
              <a:rPr lang="nl-NL" b="1" dirty="0">
                <a:latin typeface="+mn-lt"/>
              </a:rPr>
              <a:t>Exit tax</a:t>
            </a:r>
            <a:endParaRPr lang="en-GB" b="1" dirty="0">
              <a:latin typeface="+mn-lt"/>
            </a:endParaRPr>
          </a:p>
        </p:txBody>
      </p:sp>
      <p:sp>
        <p:nvSpPr>
          <p:cNvPr id="7" name="Slide Number Placeholder 6"/>
          <p:cNvSpPr>
            <a:spLocks noGrp="1"/>
          </p:cNvSpPr>
          <p:nvPr>
            <p:ph type="sldNum" sz="quarter" idx="12"/>
          </p:nvPr>
        </p:nvSpPr>
        <p:spPr/>
        <p:txBody>
          <a:bodyPr/>
          <a:lstStyle/>
          <a:p>
            <a:fld id="{6A161F47-20D0-4C86-8B77-9039A1A577CF}" type="slidenum">
              <a:rPr lang="en-GB" smtClean="0"/>
              <a:t>11</a:t>
            </a:fld>
            <a:endParaRPr lang="en-GB"/>
          </a:p>
        </p:txBody>
      </p:sp>
      <p:graphicFrame>
        <p:nvGraphicFramePr>
          <p:cNvPr id="2" name="Table 7">
            <a:extLst>
              <a:ext uri="{FF2B5EF4-FFF2-40B4-BE49-F238E27FC236}">
                <a16:creationId xmlns:a16="http://schemas.microsoft.com/office/drawing/2014/main" id="{7DE501CD-852F-3B49-E45A-3BC2AC30572A}"/>
              </a:ext>
            </a:extLst>
          </p:cNvPr>
          <p:cNvGraphicFramePr>
            <a:graphicFrameLocks noGrp="1"/>
          </p:cNvGraphicFramePr>
          <p:nvPr>
            <p:extLst>
              <p:ext uri="{D42A27DB-BD31-4B8C-83A1-F6EECF244321}">
                <p14:modId xmlns:p14="http://schemas.microsoft.com/office/powerpoint/2010/main" val="1786668681"/>
              </p:ext>
            </p:extLst>
          </p:nvPr>
        </p:nvGraphicFramePr>
        <p:xfrm>
          <a:off x="841822" y="1464892"/>
          <a:ext cx="8978668" cy="5527919"/>
        </p:xfrm>
        <a:graphic>
          <a:graphicData uri="http://schemas.openxmlformats.org/drawingml/2006/table">
            <a:tbl>
              <a:tblPr firstRow="1" bandRow="1">
                <a:tableStyleId>{5C22544A-7EE6-4342-B048-85BDC9FD1C3A}</a:tableStyleId>
              </a:tblPr>
              <a:tblGrid>
                <a:gridCol w="1775204">
                  <a:extLst>
                    <a:ext uri="{9D8B030D-6E8A-4147-A177-3AD203B41FA5}">
                      <a16:colId xmlns:a16="http://schemas.microsoft.com/office/drawing/2014/main" val="4170354378"/>
                    </a:ext>
                  </a:extLst>
                </a:gridCol>
                <a:gridCol w="1800866">
                  <a:extLst>
                    <a:ext uri="{9D8B030D-6E8A-4147-A177-3AD203B41FA5}">
                      <a16:colId xmlns:a16="http://schemas.microsoft.com/office/drawing/2014/main" val="3909752297"/>
                    </a:ext>
                  </a:extLst>
                </a:gridCol>
                <a:gridCol w="1800866">
                  <a:extLst>
                    <a:ext uri="{9D8B030D-6E8A-4147-A177-3AD203B41FA5}">
                      <a16:colId xmlns:a16="http://schemas.microsoft.com/office/drawing/2014/main" val="2324786826"/>
                    </a:ext>
                  </a:extLst>
                </a:gridCol>
                <a:gridCol w="1800866">
                  <a:extLst>
                    <a:ext uri="{9D8B030D-6E8A-4147-A177-3AD203B41FA5}">
                      <a16:colId xmlns:a16="http://schemas.microsoft.com/office/drawing/2014/main" val="3613865101"/>
                    </a:ext>
                  </a:extLst>
                </a:gridCol>
                <a:gridCol w="1800866">
                  <a:extLst>
                    <a:ext uri="{9D8B030D-6E8A-4147-A177-3AD203B41FA5}">
                      <a16:colId xmlns:a16="http://schemas.microsoft.com/office/drawing/2014/main" val="1801584667"/>
                    </a:ext>
                  </a:extLst>
                </a:gridCol>
              </a:tblGrid>
              <a:tr h="663120">
                <a:tc>
                  <a:txBody>
                    <a:bodyPr/>
                    <a:lstStyle/>
                    <a:p>
                      <a:r>
                        <a:rPr lang="de-DE" dirty="0"/>
                        <a:t>C</a:t>
                      </a:r>
                      <a:r>
                        <a:rPr lang="en-US" dirty="0" err="1"/>
                        <a:t>yprus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a:solidFill>
                            <a:schemeClr val="bg1"/>
                          </a:solidFill>
                          <a:latin typeface="Arial" panose="020B0604020202020204" pitchFamily="34" charset="0"/>
                          <a:cs typeface="Arial" panose="020B0604020202020204" pitchFamily="34" charset="0"/>
                        </a:rPr>
                        <a:t>Israel</a:t>
                      </a:r>
                      <a:r>
                        <a:rPr lang="en-GB" u="sng">
                          <a:solidFill>
                            <a:schemeClr val="tx1"/>
                          </a:solidFill>
                          <a:latin typeface="Arial" panose="020B0604020202020204" pitchFamily="34" charset="0"/>
                          <a:cs typeface="Arial" panose="020B0604020202020204" pitchFamily="34" charset="0"/>
                        </a:rPr>
                        <a:t> </a:t>
                      </a:r>
                      <a:endParaRPr lang="en-US" u="sng">
                        <a:solidFill>
                          <a:schemeClr val="tx1"/>
                        </a:solidFill>
                        <a:latin typeface="Arial" panose="020B0604020202020204" pitchFamily="34" charset="0"/>
                        <a:cs typeface="Arial" panose="020B0604020202020204" pitchFamily="34" charset="0"/>
                      </a:endParaRPr>
                    </a:p>
                    <a:p>
                      <a:endParaRPr lang="en-US"/>
                    </a:p>
                  </a:txBody>
                  <a:tcPr/>
                </a:tc>
                <a:tc>
                  <a:txBody>
                    <a:bodyPr/>
                    <a:lstStyle/>
                    <a:p>
                      <a:r>
                        <a:rPr lang="en-GB" u="none" dirty="0">
                          <a:solidFill>
                            <a:schemeClr val="bg1"/>
                          </a:solidFill>
                          <a:latin typeface="Arial" panose="020B0604020202020204" pitchFamily="34" charset="0"/>
                          <a:cs typeface="Arial" panose="020B0604020202020204" pitchFamily="34" charset="0"/>
                        </a:rPr>
                        <a:t>Italy</a:t>
                      </a:r>
                      <a:endParaRPr lang="en-US" u="none"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solidFill>
                            <a:schemeClr val="bg1"/>
                          </a:solidFill>
                        </a:rPr>
                        <a:t>Portugal</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a:solidFill>
                            <a:schemeClr val="bg1"/>
                          </a:solidFill>
                          <a:latin typeface="Arial" panose="020B0604020202020204" pitchFamily="34" charset="0"/>
                          <a:cs typeface="Arial" panose="020B0604020202020204" pitchFamily="34" charset="0"/>
                        </a:rPr>
                        <a:t>Spain</a:t>
                      </a:r>
                      <a:endParaRPr lang="en-US" u="none">
                        <a:solidFill>
                          <a:schemeClr val="bg1"/>
                        </a:solidFill>
                        <a:latin typeface="Arial" panose="020B0604020202020204" pitchFamily="34" charset="0"/>
                        <a:cs typeface="Arial" panose="020B0604020202020204" pitchFamily="34" charset="0"/>
                      </a:endParaRPr>
                    </a:p>
                    <a:p>
                      <a:endParaRPr lang="en-US"/>
                    </a:p>
                  </a:txBody>
                  <a:tcPr/>
                </a:tc>
                <a:extLst>
                  <a:ext uri="{0D108BD9-81ED-4DB2-BD59-A6C34878D82A}">
                    <a16:rowId xmlns:a16="http://schemas.microsoft.com/office/drawing/2014/main" val="789257295"/>
                  </a:ext>
                </a:extLst>
              </a:tr>
              <a:tr h="4547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dirty="0"/>
                        <a:t>No exit tax </a:t>
                      </a:r>
                      <a:r>
                        <a:rPr lang="en-GB" sz="1300" dirty="0"/>
                        <a:t>in Cyprus for individuals.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For companies, potentially taxed on difference between market value and tax value of transferred assets at time of exit.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p>
                  </a:txBody>
                  <a:tcPr/>
                </a:tc>
                <a:tc>
                  <a:txBody>
                    <a:bodyPr/>
                    <a:lstStyle/>
                    <a:p>
                      <a:pPr marL="0" lvl="0" indent="0" rtl="0">
                        <a:lnSpc>
                          <a:spcPct val="107000"/>
                        </a:lnSpc>
                        <a:buFont typeface="Courier New" panose="02070309020205020404" pitchFamily="49" charset="0"/>
                        <a:buNone/>
                      </a:pPr>
                      <a:r>
                        <a:rPr lang="en-US" sz="900" kern="100" dirty="0">
                          <a:effectLst/>
                          <a:latin typeface="Calibri" panose="020F0502020204030204" pitchFamily="34" charset="0"/>
                          <a:ea typeface="Calibri" panose="020F0502020204030204" pitchFamily="34" charset="0"/>
                          <a:cs typeface="Calibri" panose="020F0502020204030204" pitchFamily="34" charset="0"/>
                        </a:rPr>
                        <a:t>Exit tax on taxpayers, who cease being Israeli tax residents. </a:t>
                      </a:r>
                    </a:p>
                    <a:p>
                      <a:pPr marL="0" lvl="0" indent="0" rtl="0">
                        <a:lnSpc>
                          <a:spcPct val="107000"/>
                        </a:lnSpc>
                        <a:buFont typeface="Courier New" panose="02070309020205020404" pitchFamily="49" charset="0"/>
                        <a:buNone/>
                      </a:pPr>
                      <a:r>
                        <a:rPr lang="en-US" sz="900" kern="100" dirty="0">
                          <a:effectLst/>
                          <a:latin typeface="Calibri" panose="020F0502020204030204" pitchFamily="34" charset="0"/>
                          <a:ea typeface="Calibri" panose="020F0502020204030204" pitchFamily="34" charset="0"/>
                          <a:cs typeface="Calibri" panose="020F0502020204030204" pitchFamily="34" charset="0"/>
                        </a:rPr>
                        <a:t>The exit tax takes the form of a deemed sale of all the individuals' assets on the day immediately preceding the day of termination of Israeli tax residency. </a:t>
                      </a:r>
                    </a:p>
                    <a:p>
                      <a:pPr marL="0" lvl="0" indent="0" rtl="0">
                        <a:lnSpc>
                          <a:spcPct val="107000"/>
                        </a:lnSpc>
                        <a:buFont typeface="Courier New" panose="02070309020205020404" pitchFamily="49" charset="0"/>
                        <a:buNone/>
                      </a:pPr>
                      <a:endParaRPr lang="en-US" sz="900" kern="100" dirty="0">
                        <a:effectLst/>
                        <a:latin typeface="Calibri" panose="020F0502020204030204" pitchFamily="34" charset="0"/>
                        <a:ea typeface="Calibri" panose="020F0502020204030204" pitchFamily="34" charset="0"/>
                        <a:cs typeface="Calibri" panose="020F0502020204030204" pitchFamily="34" charset="0"/>
                      </a:endParaRPr>
                    </a:p>
                    <a:p>
                      <a:pPr marL="0" lvl="0" indent="0" rtl="0">
                        <a:lnSpc>
                          <a:spcPct val="107000"/>
                        </a:lnSpc>
                        <a:buFont typeface="Arial" panose="020B0604020202020204" pitchFamily="34" charset="0"/>
                        <a:buNone/>
                      </a:pPr>
                      <a:r>
                        <a:rPr lang="en-US" sz="900" b="1" kern="100" dirty="0">
                          <a:effectLst/>
                          <a:latin typeface="Calibri" panose="020F0502020204030204" pitchFamily="34" charset="0"/>
                          <a:ea typeface="Calibri" panose="020F0502020204030204" pitchFamily="34" charset="0"/>
                          <a:cs typeface="Calibri" panose="020F0502020204030204" pitchFamily="34" charset="0"/>
                        </a:rPr>
                        <a:t>The default rule: </a:t>
                      </a:r>
                      <a:r>
                        <a:rPr lang="en-US" sz="900" kern="100" dirty="0">
                          <a:effectLst/>
                          <a:latin typeface="Calibri" panose="020F0502020204030204" pitchFamily="34" charset="0"/>
                          <a:ea typeface="Calibri" panose="020F0502020204030204" pitchFamily="34" charset="0"/>
                          <a:cs typeface="Calibri" panose="020F0502020204030204" pitchFamily="34" charset="0"/>
                        </a:rPr>
                        <a:t>deferral until the actual sale.</a:t>
                      </a:r>
                      <a:r>
                        <a:rPr lang="en-US" sz="900" strike="noStrike" kern="100" dirty="0">
                          <a:effectLst/>
                          <a:latin typeface="Calibri" panose="020F0502020204030204" pitchFamily="34" charset="0"/>
                          <a:ea typeface="Calibri" panose="020F0502020204030204" pitchFamily="34" charset="0"/>
                          <a:cs typeface="Calibri" panose="020F0502020204030204" pitchFamily="34" charset="0"/>
                        </a:rPr>
                        <a:t> O</a:t>
                      </a:r>
                      <a:r>
                        <a:rPr lang="en-US" sz="900" kern="100" dirty="0">
                          <a:effectLst/>
                          <a:latin typeface="Calibri" panose="020F0502020204030204" pitchFamily="34" charset="0"/>
                          <a:ea typeface="Calibri" panose="020F0502020204030204" pitchFamily="34" charset="0"/>
                          <a:cs typeface="Calibri" panose="020F0502020204030204" pitchFamily="34" charset="0"/>
                        </a:rPr>
                        <a:t>nly the Israeli portion of the gain, which is calculated on a linear basis, will be subject to tax.</a:t>
                      </a:r>
                    </a:p>
                    <a:p>
                      <a:pPr marL="0" lvl="0" indent="0" rtl="0">
                        <a:lnSpc>
                          <a:spcPct val="107000"/>
                        </a:lnSpc>
                        <a:buFont typeface="Arial" panose="020B0604020202020204" pitchFamily="34" charset="0"/>
                        <a:buNone/>
                      </a:pPr>
                      <a:r>
                        <a:rPr lang="en-US" sz="900" b="1" kern="100" dirty="0">
                          <a:effectLst/>
                          <a:latin typeface="Calibri" panose="020F0502020204030204" pitchFamily="34" charset="0"/>
                          <a:ea typeface="Calibri" panose="020F0502020204030204" pitchFamily="34" charset="0"/>
                          <a:cs typeface="Calibri" panose="020F0502020204030204" pitchFamily="34" charset="0"/>
                        </a:rPr>
                        <a:t>The taxpayer can elect to pay exit tax immediately upon exiting Israel.</a:t>
                      </a:r>
                      <a:endParaRPr lang="en-US" sz="900" b="1"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rtl="0">
                        <a:lnSpc>
                          <a:spcPct val="107000"/>
                        </a:lnSpc>
                        <a:buFont typeface="Courier New" panose="02070309020205020404" pitchFamily="49" charset="0"/>
                        <a:buNone/>
                      </a:pPr>
                      <a:endParaRPr lang="en-US" sz="900" b="1"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rtl="0">
                        <a:lnSpc>
                          <a:spcPct val="107000"/>
                        </a:lnSpc>
                        <a:buFont typeface="Wingdings" panose="05000000000000000000" pitchFamily="2" charset="2"/>
                        <a:buNone/>
                      </a:pPr>
                      <a:r>
                        <a:rPr lang="en-US" sz="900" b="1" u="none" kern="100" dirty="0">
                          <a:effectLst/>
                          <a:latin typeface="Calibri" panose="020F0502020204030204" pitchFamily="34" charset="0"/>
                          <a:ea typeface="Calibri" panose="020F0502020204030204" pitchFamily="34" charset="0"/>
                          <a:cs typeface="Calibri" panose="020F0502020204030204" pitchFamily="34" charset="0"/>
                        </a:rPr>
                        <a:t>ITA’s position: </a:t>
                      </a:r>
                      <a:r>
                        <a:rPr lang="en-US" sz="900" kern="100" dirty="0">
                          <a:effectLst/>
                          <a:latin typeface="Calibri" panose="020F0502020204030204" pitchFamily="34" charset="0"/>
                          <a:ea typeface="Calibri" panose="020F0502020204030204" pitchFamily="34" charset="0"/>
                          <a:cs typeface="Calibri" panose="020F0502020204030204" pitchFamily="34" charset="0"/>
                        </a:rPr>
                        <a:t>The portion of gain which is allocated to Israel is Israeli source gain = no treaty protection and no credits for foreign taxes. </a:t>
                      </a:r>
                      <a:endParaRPr lang="en-US" sz="900" kern="100" dirty="0">
                        <a:effectLst/>
                        <a:latin typeface="Calibri" panose="020F050202020403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endParaRPr lang="en-US" sz="900" b="1" dirty="0">
                        <a:solidFill>
                          <a:srgbClr val="000000"/>
                        </a:solidFill>
                        <a:effectLst/>
                        <a:latin typeface="Assistant" panose="00000500000000000000" pitchFamily="2" charset="-79"/>
                        <a:ea typeface="Calibri" panose="020F0502020204030204" pitchFamily="34" charset="0"/>
                        <a:cs typeface="Assistant" panose="00000500000000000000" pitchFamily="2" charset="-79"/>
                      </a:endParaRPr>
                    </a:p>
                    <a:p>
                      <a:pPr marL="0" indent="0">
                        <a:buFont typeface="Arial" panose="020B0604020202020204" pitchFamily="34" charset="0"/>
                        <a:buNone/>
                      </a:pPr>
                      <a:r>
                        <a:rPr lang="en-US" sz="9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t>
                      </a:r>
                      <a:r>
                        <a:rPr lang="en-US" sz="900" b="1" kern="100" dirty="0">
                          <a:effectLst/>
                          <a:latin typeface="Calibri" panose="020F0502020204030204" pitchFamily="34" charset="0"/>
                          <a:ea typeface="Calibri" panose="020F0502020204030204" pitchFamily="34" charset="0"/>
                          <a:cs typeface="Calibri" panose="020F0502020204030204" pitchFamily="34" charset="0"/>
                        </a:rPr>
                        <a:t>roposal to amend the exit tax regime</a:t>
                      </a:r>
                      <a:r>
                        <a:rPr lang="en-US" sz="900" kern="100" dirty="0">
                          <a:effectLst/>
                          <a:latin typeface="Calibri" panose="020F0502020204030204" pitchFamily="34" charset="0"/>
                          <a:ea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US" sz="900" b="1" kern="100" dirty="0">
                          <a:effectLst/>
                          <a:latin typeface="Calibri" panose="020F0502020204030204" pitchFamily="34" charset="0"/>
                          <a:ea typeface="Calibri" panose="020F0502020204030204" pitchFamily="34" charset="0"/>
                          <a:cs typeface="Calibri" panose="020F0502020204030204" pitchFamily="34" charset="0"/>
                        </a:rPr>
                        <a:t>Reverse the default rule</a:t>
                      </a:r>
                      <a:r>
                        <a:rPr lang="en-US" sz="900" kern="100" dirty="0">
                          <a:effectLst/>
                          <a:latin typeface="Calibri" panose="020F0502020204030204" pitchFamily="34" charset="0"/>
                          <a:ea typeface="Calibri" panose="020F0502020204030204" pitchFamily="34" charset="0"/>
                          <a:cs typeface="Calibri" panose="020F0502020204030204" pitchFamily="34" charset="0"/>
                        </a:rPr>
                        <a:t>: payment of exit tax immediately upon emigration from Israel. </a:t>
                      </a:r>
                    </a:p>
                    <a:p>
                      <a:pPr marL="171450" indent="-171450">
                        <a:buFont typeface="Arial" panose="020B0604020202020204" pitchFamily="34" charset="0"/>
                        <a:buChar char="•"/>
                      </a:pPr>
                      <a:r>
                        <a:rPr lang="en-US" sz="900" b="1" kern="100" dirty="0">
                          <a:effectLst/>
                          <a:latin typeface="Calibri" panose="020F0502020204030204" pitchFamily="34" charset="0"/>
                          <a:ea typeface="Calibri" panose="020F0502020204030204" pitchFamily="34" charset="0"/>
                          <a:cs typeface="Calibri" panose="020F0502020204030204" pitchFamily="34" charset="0"/>
                        </a:rPr>
                        <a:t>If election is made to defer the payment, there is a requirement to provide guarantee.</a:t>
                      </a:r>
                      <a:endParaRPr lang="en-US" sz="900" kern="100" dirty="0">
                        <a:effectLst/>
                        <a:latin typeface="Calibri" panose="020F0502020204030204" pitchFamily="34" charset="0"/>
                        <a:ea typeface="Calibri" panose="020F0502020204030204" pitchFamily="34" charset="0"/>
                        <a:cs typeface="Calibri" panose="020F0502020204030204" pitchFamily="34" charset="0"/>
                      </a:endParaRPr>
                    </a:p>
                    <a:p>
                      <a:endParaRPr lang="en-US" sz="1200" dirty="0"/>
                    </a:p>
                  </a:txBody>
                  <a:tcPr/>
                </a:tc>
                <a:tc>
                  <a:txBody>
                    <a:bodyPr/>
                    <a:lstStyle/>
                    <a:p>
                      <a:pPr algn="just"/>
                      <a:r>
                        <a:rPr lang="en-US" sz="1300" dirty="0"/>
                        <a:t>The Italian tax system does </a:t>
                      </a:r>
                      <a:r>
                        <a:rPr lang="en-US" sz="1300" b="1" dirty="0"/>
                        <a:t>not</a:t>
                      </a:r>
                      <a:r>
                        <a:rPr lang="en-US" sz="1300" dirty="0"/>
                        <a:t> provide for any specific exit tax linked to the transfer of residence of individuals (except for entrepreneurs: exit tax for the asset used in the business activity, if not transferred to a permanent establishment on Italian territory). </a:t>
                      </a:r>
                    </a:p>
                  </a:txBody>
                  <a:tcPr/>
                </a:tc>
                <a:tc>
                  <a:txBody>
                    <a:bodyPr/>
                    <a:lstStyle/>
                    <a:p>
                      <a:r>
                        <a:rPr lang="en-US" sz="1300" dirty="0"/>
                        <a:t>No exit tax </a:t>
                      </a:r>
                    </a:p>
                    <a:p>
                      <a:r>
                        <a:rPr lang="en-US" sz="1300" dirty="0"/>
                        <a:t>(with 2 exceptions applicable only to Portuguese nationals) </a:t>
                      </a:r>
                    </a:p>
                  </a:txBody>
                  <a:tcPr/>
                </a:tc>
                <a:tc>
                  <a:txBody>
                    <a:bodyPr/>
                    <a:lstStyle/>
                    <a:p>
                      <a:r>
                        <a:rPr lang="en-US" sz="1200" noProof="0" dirty="0"/>
                        <a:t>Exit tax on individuals who have been </a:t>
                      </a:r>
                      <a:r>
                        <a:rPr lang="en-US" sz="1200" b="1" noProof="0" dirty="0"/>
                        <a:t>Spanish tax-residents for at least 10 years within the last 15 years</a:t>
                      </a:r>
                      <a:r>
                        <a:rPr lang="en-US" sz="1200" noProof="0" dirty="0"/>
                        <a:t> and</a:t>
                      </a:r>
                      <a:r>
                        <a:rPr lang="en-US" sz="1200" baseline="0" noProof="0" dirty="0"/>
                        <a:t> </a:t>
                      </a:r>
                      <a:r>
                        <a:rPr lang="en-US" sz="1200" kern="1200" noProof="0" dirty="0">
                          <a:solidFill>
                            <a:schemeClr val="dk1"/>
                          </a:solidFill>
                          <a:latin typeface="+mn-lt"/>
                          <a:ea typeface="+mn-ea"/>
                          <a:cs typeface="+mn-cs"/>
                        </a:rPr>
                        <a:t>market value of:</a:t>
                      </a:r>
                    </a:p>
                    <a:p>
                      <a:pPr marL="171450" indent="-171450" algn="l" defTabSz="914400" rtl="0" eaLnBrk="1" latinLnBrk="0" hangingPunct="1">
                        <a:buFont typeface="Wingdings" panose="05000000000000000000" pitchFamily="2" charset="2"/>
                        <a:buChar char="§"/>
                      </a:pPr>
                      <a:r>
                        <a:rPr lang="en-US" sz="1200" kern="1200" noProof="0" dirty="0">
                          <a:solidFill>
                            <a:schemeClr val="dk1"/>
                          </a:solidFill>
                          <a:latin typeface="+mn-lt"/>
                          <a:ea typeface="+mn-ea"/>
                          <a:cs typeface="+mn-cs"/>
                        </a:rPr>
                        <a:t>shares exceeds 4M€</a:t>
                      </a:r>
                      <a:r>
                        <a:rPr lang="en-US" sz="1200" kern="1200" baseline="0" noProof="0" dirty="0">
                          <a:solidFill>
                            <a:schemeClr val="dk1"/>
                          </a:solidFill>
                          <a:latin typeface="+mn-lt"/>
                          <a:ea typeface="+mn-ea"/>
                          <a:cs typeface="+mn-cs"/>
                        </a:rPr>
                        <a:t> </a:t>
                      </a:r>
                      <a:r>
                        <a:rPr lang="en-US" sz="1200" kern="1200" noProof="0" dirty="0">
                          <a:solidFill>
                            <a:schemeClr val="dk1"/>
                          </a:solidFill>
                          <a:latin typeface="+mn-lt"/>
                          <a:ea typeface="+mn-ea"/>
                          <a:cs typeface="+mn-cs"/>
                        </a:rPr>
                        <a:t>or </a:t>
                      </a:r>
                    </a:p>
                    <a:p>
                      <a:pPr marL="171450" indent="-171450" algn="l" defTabSz="914400" rtl="0" eaLnBrk="1" latinLnBrk="0" hangingPunct="1">
                        <a:buFont typeface="Wingdings" panose="05000000000000000000" pitchFamily="2" charset="2"/>
                        <a:buChar char="§"/>
                      </a:pPr>
                      <a:r>
                        <a:rPr lang="en-US" sz="1200" kern="1200" noProof="0" dirty="0">
                          <a:solidFill>
                            <a:schemeClr val="dk1"/>
                          </a:solidFill>
                          <a:latin typeface="+mn-lt"/>
                          <a:ea typeface="+mn-ea"/>
                          <a:cs typeface="+mn-cs"/>
                        </a:rPr>
                        <a:t>1M€ when owning 25% shares or more of the company.</a:t>
                      </a:r>
                    </a:p>
                    <a:p>
                      <a:endParaRPr lang="en-US" sz="1200" noProof="0" dirty="0"/>
                    </a:p>
                    <a:p>
                      <a:r>
                        <a:rPr lang="en-US" sz="1200" b="1" noProof="0" dirty="0"/>
                        <a:t>Possible deferral </a:t>
                      </a:r>
                      <a:r>
                        <a:rPr lang="en-US" sz="1200" noProof="0" dirty="0"/>
                        <a:t>of exit tax when moving to a tax treaty country and no taxation unless there is a share transfer before 10 years when moving to UE-EEA.</a:t>
                      </a:r>
                    </a:p>
                    <a:p>
                      <a:endParaRPr lang="en-US" sz="120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dk1"/>
                          </a:solidFill>
                          <a:latin typeface="+mn-lt"/>
                          <a:ea typeface="+mn-ea"/>
                          <a:cs typeface="+mn-cs"/>
                        </a:rPr>
                        <a:t>Period of 10 years begin once special </a:t>
                      </a:r>
                      <a:r>
                        <a:rPr lang="en-US" sz="1200" kern="1200" noProof="0" dirty="0" err="1">
                          <a:solidFill>
                            <a:schemeClr val="dk1"/>
                          </a:solidFill>
                          <a:latin typeface="+mn-lt"/>
                          <a:ea typeface="+mn-ea"/>
                          <a:cs typeface="+mn-cs"/>
                        </a:rPr>
                        <a:t>impatriate</a:t>
                      </a:r>
                      <a:r>
                        <a:rPr lang="en-US" sz="1200" kern="1200" noProof="0" dirty="0">
                          <a:solidFill>
                            <a:schemeClr val="dk1"/>
                          </a:solidFill>
                          <a:latin typeface="+mn-lt"/>
                          <a:ea typeface="+mn-ea"/>
                          <a:cs typeface="+mn-cs"/>
                        </a:rPr>
                        <a:t> regime is expired</a:t>
                      </a:r>
                    </a:p>
                    <a:p>
                      <a:endParaRPr lang="en-US" noProof="0" dirty="0"/>
                    </a:p>
                  </a:txBody>
                  <a:tcPr/>
                </a:tc>
                <a:extLst>
                  <a:ext uri="{0D108BD9-81ED-4DB2-BD59-A6C34878D82A}">
                    <a16:rowId xmlns:a16="http://schemas.microsoft.com/office/drawing/2014/main" val="3599297495"/>
                  </a:ext>
                </a:extLst>
              </a:tr>
            </a:tbl>
          </a:graphicData>
        </a:graphic>
      </p:graphicFrame>
    </p:spTree>
    <p:extLst>
      <p:ext uri="{BB962C8B-B14F-4D97-AF65-F5344CB8AC3E}">
        <p14:creationId xmlns:p14="http://schemas.microsoft.com/office/powerpoint/2010/main" val="273371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5987" y="434537"/>
            <a:ext cx="8027085" cy="822828"/>
          </a:xfrm>
        </p:spPr>
        <p:txBody>
          <a:bodyPr>
            <a:normAutofit/>
          </a:bodyPr>
          <a:lstStyle/>
          <a:p>
            <a:r>
              <a:rPr lang="nl-NL" b="1" dirty="0">
                <a:latin typeface="+mn-lt"/>
              </a:rPr>
              <a:t>Relocation with a Trust, Foundation or Anstalt</a:t>
            </a:r>
            <a:endParaRPr lang="en-GB" b="1" dirty="0">
              <a:latin typeface="+mn-lt"/>
            </a:endParaRPr>
          </a:p>
        </p:txBody>
      </p:sp>
      <p:sp>
        <p:nvSpPr>
          <p:cNvPr id="7" name="Slide Number Placeholder 6"/>
          <p:cNvSpPr>
            <a:spLocks noGrp="1"/>
          </p:cNvSpPr>
          <p:nvPr>
            <p:ph type="sldNum" sz="quarter" idx="12"/>
          </p:nvPr>
        </p:nvSpPr>
        <p:spPr/>
        <p:txBody>
          <a:bodyPr/>
          <a:lstStyle/>
          <a:p>
            <a:fld id="{6A161F47-20D0-4C86-8B77-9039A1A577CF}" type="slidenum">
              <a:rPr lang="en-GB" smtClean="0"/>
              <a:t>12</a:t>
            </a:fld>
            <a:endParaRPr lang="en-GB"/>
          </a:p>
        </p:txBody>
      </p:sp>
      <p:graphicFrame>
        <p:nvGraphicFramePr>
          <p:cNvPr id="2" name="Table 7">
            <a:extLst>
              <a:ext uri="{FF2B5EF4-FFF2-40B4-BE49-F238E27FC236}">
                <a16:creationId xmlns:a16="http://schemas.microsoft.com/office/drawing/2014/main" id="{7DE501CD-852F-3B49-E45A-3BC2AC30572A}"/>
              </a:ext>
            </a:extLst>
          </p:cNvPr>
          <p:cNvGraphicFramePr>
            <a:graphicFrameLocks noGrp="1"/>
          </p:cNvGraphicFramePr>
          <p:nvPr>
            <p:extLst>
              <p:ext uri="{D42A27DB-BD31-4B8C-83A1-F6EECF244321}">
                <p14:modId xmlns:p14="http://schemas.microsoft.com/office/powerpoint/2010/main" val="3916564496"/>
              </p:ext>
            </p:extLst>
          </p:nvPr>
        </p:nvGraphicFramePr>
        <p:xfrm>
          <a:off x="146304" y="1464892"/>
          <a:ext cx="10707624" cy="5334000"/>
        </p:xfrm>
        <a:graphic>
          <a:graphicData uri="http://schemas.openxmlformats.org/drawingml/2006/table">
            <a:tbl>
              <a:tblPr firstRow="1" bandRow="1">
                <a:tableStyleId>{5C22544A-7EE6-4342-B048-85BDC9FD1C3A}</a:tableStyleId>
              </a:tblPr>
              <a:tblGrid>
                <a:gridCol w="2117044">
                  <a:extLst>
                    <a:ext uri="{9D8B030D-6E8A-4147-A177-3AD203B41FA5}">
                      <a16:colId xmlns:a16="http://schemas.microsoft.com/office/drawing/2014/main" val="4170354378"/>
                    </a:ext>
                  </a:extLst>
                </a:gridCol>
                <a:gridCol w="2147645">
                  <a:extLst>
                    <a:ext uri="{9D8B030D-6E8A-4147-A177-3AD203B41FA5}">
                      <a16:colId xmlns:a16="http://schemas.microsoft.com/office/drawing/2014/main" val="3909752297"/>
                    </a:ext>
                  </a:extLst>
                </a:gridCol>
                <a:gridCol w="2147645">
                  <a:extLst>
                    <a:ext uri="{9D8B030D-6E8A-4147-A177-3AD203B41FA5}">
                      <a16:colId xmlns:a16="http://schemas.microsoft.com/office/drawing/2014/main" val="2324786826"/>
                    </a:ext>
                  </a:extLst>
                </a:gridCol>
                <a:gridCol w="2147645">
                  <a:extLst>
                    <a:ext uri="{9D8B030D-6E8A-4147-A177-3AD203B41FA5}">
                      <a16:colId xmlns:a16="http://schemas.microsoft.com/office/drawing/2014/main" val="3613865101"/>
                    </a:ext>
                  </a:extLst>
                </a:gridCol>
                <a:gridCol w="2147645">
                  <a:extLst>
                    <a:ext uri="{9D8B030D-6E8A-4147-A177-3AD203B41FA5}">
                      <a16:colId xmlns:a16="http://schemas.microsoft.com/office/drawing/2014/main" val="1801584667"/>
                    </a:ext>
                  </a:extLst>
                </a:gridCol>
              </a:tblGrid>
              <a:tr h="624185">
                <a:tc>
                  <a:txBody>
                    <a:bodyPr/>
                    <a:lstStyle/>
                    <a:p>
                      <a:r>
                        <a:rPr lang="de-DE" dirty="0"/>
                        <a:t>C</a:t>
                      </a:r>
                      <a:r>
                        <a:rPr lang="en-US" dirty="0" err="1"/>
                        <a:t>yprus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a:solidFill>
                            <a:schemeClr val="bg1"/>
                          </a:solidFill>
                          <a:latin typeface="Arial" panose="020B0604020202020204" pitchFamily="34" charset="0"/>
                          <a:cs typeface="Arial" panose="020B0604020202020204" pitchFamily="34" charset="0"/>
                        </a:rPr>
                        <a:t>Israel</a:t>
                      </a:r>
                      <a:r>
                        <a:rPr lang="en-GB" u="sng">
                          <a:solidFill>
                            <a:schemeClr val="tx1"/>
                          </a:solidFill>
                          <a:latin typeface="Arial" panose="020B0604020202020204" pitchFamily="34" charset="0"/>
                          <a:cs typeface="Arial" panose="020B0604020202020204" pitchFamily="34" charset="0"/>
                        </a:rPr>
                        <a:t> </a:t>
                      </a:r>
                      <a:endParaRPr lang="en-US" u="sng">
                        <a:solidFill>
                          <a:schemeClr val="tx1"/>
                        </a:solidFill>
                        <a:latin typeface="Arial" panose="020B0604020202020204" pitchFamily="34" charset="0"/>
                        <a:cs typeface="Arial" panose="020B0604020202020204" pitchFamily="34" charset="0"/>
                      </a:endParaRPr>
                    </a:p>
                    <a:p>
                      <a:endParaRPr lang="en-US"/>
                    </a:p>
                  </a:txBody>
                  <a:tcPr/>
                </a:tc>
                <a:tc>
                  <a:txBody>
                    <a:bodyPr/>
                    <a:lstStyle/>
                    <a:p>
                      <a:r>
                        <a:rPr lang="en-GB" u="none" dirty="0">
                          <a:solidFill>
                            <a:schemeClr val="bg1"/>
                          </a:solidFill>
                          <a:latin typeface="Arial" panose="020B0604020202020204" pitchFamily="34" charset="0"/>
                          <a:cs typeface="Arial" panose="020B0604020202020204" pitchFamily="34" charset="0"/>
                        </a:rPr>
                        <a:t>Italy</a:t>
                      </a:r>
                      <a:endParaRPr lang="en-US" u="none"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solidFill>
                            <a:schemeClr val="bg1"/>
                          </a:solidFill>
                        </a:rPr>
                        <a:t>Portugal</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a:solidFill>
                            <a:schemeClr val="bg1"/>
                          </a:solidFill>
                          <a:latin typeface="Arial" panose="020B0604020202020204" pitchFamily="34" charset="0"/>
                          <a:cs typeface="Arial" panose="020B0604020202020204" pitchFamily="34" charset="0"/>
                        </a:rPr>
                        <a:t>Spain</a:t>
                      </a:r>
                      <a:endParaRPr lang="en-US" u="none">
                        <a:solidFill>
                          <a:schemeClr val="bg1"/>
                        </a:solidFill>
                        <a:latin typeface="Arial" panose="020B0604020202020204" pitchFamily="34" charset="0"/>
                        <a:cs typeface="Arial" panose="020B0604020202020204" pitchFamily="34" charset="0"/>
                      </a:endParaRPr>
                    </a:p>
                    <a:p>
                      <a:endParaRPr lang="en-US"/>
                    </a:p>
                  </a:txBody>
                  <a:tcPr/>
                </a:tc>
                <a:extLst>
                  <a:ext uri="{0D108BD9-81ED-4DB2-BD59-A6C34878D82A}">
                    <a16:rowId xmlns:a16="http://schemas.microsoft.com/office/drawing/2014/main" val="789257295"/>
                  </a:ext>
                </a:extLst>
              </a:tr>
              <a:tr h="4065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Cyprus trust, tax transparent for CY tax purposes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IF </a:t>
                      </a:r>
                      <a:r>
                        <a:rPr lang="en-US" sz="1300" b="1" dirty="0"/>
                        <a:t>non-CY tax res </a:t>
                      </a:r>
                      <a:r>
                        <a:rPr lang="en-US" sz="1300" dirty="0"/>
                        <a:t>-&gt; no tax on income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IF </a:t>
                      </a:r>
                      <a:r>
                        <a:rPr lang="en-US" sz="1300" b="1" dirty="0"/>
                        <a:t>CY</a:t>
                      </a:r>
                      <a:r>
                        <a:rPr lang="en-US" sz="1300" b="1" baseline="0" dirty="0"/>
                        <a:t> tax res</a:t>
                      </a:r>
                      <a:r>
                        <a:rPr lang="en-US" sz="1300" baseline="0" dirty="0"/>
                        <a:t> -&gt; no tax on INT and DIV if income derives from subsidiary or earned directly. </a:t>
                      </a:r>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Cyprus non-</a:t>
                      </a:r>
                      <a:r>
                        <a:rPr lang="en-US" sz="1300" dirty="0" err="1"/>
                        <a:t>dom</a:t>
                      </a:r>
                      <a:r>
                        <a:rPr lang="en-US" sz="1300" dirty="0"/>
                        <a:t> with </a:t>
                      </a:r>
                      <a:r>
                        <a:rPr lang="en-US" sz="1300" b="1" dirty="0"/>
                        <a:t>foreign trust </a:t>
                      </a:r>
                      <a:r>
                        <a:rPr lang="en-US" sz="1300" dirty="0"/>
                        <a:t>(i.e. USA) then treated the same.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p>
                  </a:txBody>
                  <a:tcPr/>
                </a:tc>
                <a:tc>
                  <a:txBody>
                    <a:bodyPr/>
                    <a:lstStyle/>
                    <a:p>
                      <a:pPr marL="0" indent="0">
                        <a:buFont typeface="Wingdings" panose="05000000000000000000" pitchFamily="2" charset="2"/>
                        <a:buNone/>
                      </a:pPr>
                      <a:r>
                        <a:rPr lang="en-US" sz="1000" dirty="0"/>
                        <a:t>Reporting obligations may apply to trustees, settlors and beneficiaries of trusts that involve Israeli resident settlors or Israeli resident beneficiaries.</a:t>
                      </a:r>
                    </a:p>
                    <a:p>
                      <a:endParaRPr lang="en-US" sz="1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dirty="0">
                          <a:solidFill>
                            <a:schemeClr val="dk1"/>
                          </a:solidFill>
                          <a:effectLst/>
                          <a:latin typeface="+mn-lt"/>
                          <a:ea typeface="+mn-ea"/>
                          <a:cs typeface="+mn-cs"/>
                        </a:rPr>
                        <a:t>The classification of a trust is determined according to the residency of the settlor and beneficiaries (</a:t>
                      </a:r>
                      <a:r>
                        <a:rPr lang="en-US" sz="1000" dirty="0"/>
                        <a:t>5 types) and is relevant only for the taxation of non-Israeli source income. </a:t>
                      </a:r>
                    </a:p>
                    <a:p>
                      <a:pPr marL="0" indent="0">
                        <a:buFont typeface="Arial" panose="020B0604020202020204" pitchFamily="34" charset="0"/>
                        <a:buNone/>
                      </a:pPr>
                      <a:endParaRPr lang="en-US" sz="1000" dirty="0"/>
                    </a:p>
                    <a:p>
                      <a:pPr marL="0" indent="0">
                        <a:buFont typeface="Arial" panose="020B0604020202020204" pitchFamily="34" charset="0"/>
                        <a:buNone/>
                      </a:pPr>
                      <a:r>
                        <a:rPr lang="en-US" sz="1000" dirty="0"/>
                        <a:t>Israeli law explicitly extends New Immigrants tax benefits to a trust only in limited cases.</a:t>
                      </a:r>
                    </a:p>
                    <a:p>
                      <a:endParaRPr lang="en-US" sz="1000" dirty="0"/>
                    </a:p>
                    <a:p>
                      <a:pPr marL="0" indent="0">
                        <a:buFont typeface="Arial" panose="020B0604020202020204" pitchFamily="34" charset="0"/>
                        <a:buNone/>
                      </a:pPr>
                      <a:r>
                        <a:rPr lang="en-US" sz="1000" b="1" dirty="0"/>
                        <a:t>Tax treatment of “mixed” trusts</a:t>
                      </a:r>
                      <a:r>
                        <a:rPr lang="en-US" sz="1000" dirty="0"/>
                        <a:t>: the ITA argues that the entire trust is subject to tax in Israel. </a:t>
                      </a:r>
                    </a:p>
                    <a:p>
                      <a:endParaRPr lang="en-US" sz="1000" dirty="0"/>
                    </a:p>
                    <a:p>
                      <a:pPr marL="0" indent="0">
                        <a:buFont typeface="Arial" panose="020B0604020202020204" pitchFamily="34" charset="0"/>
                        <a:buNone/>
                      </a:pPr>
                      <a:r>
                        <a:rPr lang="en-US" sz="1000" b="1" dirty="0"/>
                        <a:t>Foundations and </a:t>
                      </a:r>
                      <a:r>
                        <a:rPr lang="en-US" sz="1000" b="1" dirty="0" err="1"/>
                        <a:t>Anstalts</a:t>
                      </a:r>
                      <a:r>
                        <a:rPr lang="en-US" sz="1000" dirty="0"/>
                        <a:t>: the law explicitly defines certain foundations that were established under the laws of specific countries as trusts (e.g., Liechtenstein foundations, Panama Foundation). Any other foundations and </a:t>
                      </a:r>
                      <a:r>
                        <a:rPr lang="en-US" sz="1000" dirty="0" err="1"/>
                        <a:t>Anstalts</a:t>
                      </a:r>
                      <a:r>
                        <a:rPr lang="en-US" sz="1000" dirty="0"/>
                        <a:t> will be examined based on their specific nature. </a:t>
                      </a:r>
                    </a:p>
                    <a:p>
                      <a:endParaRPr lang="en-US" sz="1200" dirty="0"/>
                    </a:p>
                  </a:txBody>
                  <a:tcPr/>
                </a:tc>
                <a:tc>
                  <a:txBody>
                    <a:bodyPr/>
                    <a:lstStyle/>
                    <a:p>
                      <a:pPr algn="just"/>
                      <a:r>
                        <a:rPr lang="en-US" sz="1100" dirty="0"/>
                        <a:t>Italy ratified the </a:t>
                      </a:r>
                      <a:r>
                        <a:rPr lang="en-US" sz="1100" b="1" dirty="0"/>
                        <a:t>Hague Convention of 1 July 1985 </a:t>
                      </a:r>
                      <a:r>
                        <a:rPr lang="en-US" sz="1100" dirty="0"/>
                        <a:t>on the Law applicable to Trusts and on their Recognition (hereinafter the “Hague Trusts Convention) under Law no. 364 of 16 October 1989.  Since then, the Trust has entered the Italian estate planning landscape and trusts governed by foreign law are fully law-recognized and in force.  On the Tax side the ITA published on October 2022 Circ. 34/E giving a </a:t>
                      </a:r>
                      <a:r>
                        <a:rPr lang="en-US" sz="1100" b="1" dirty="0"/>
                        <a:t>clear and strong guideline about Trust and taxation</a:t>
                      </a:r>
                      <a:r>
                        <a:rPr lang="en-US" sz="1100" dirty="0"/>
                        <a:t>.</a:t>
                      </a:r>
                    </a:p>
                    <a:p>
                      <a:pPr algn="just"/>
                      <a:r>
                        <a:rPr lang="en-US" sz="1100" dirty="0"/>
                        <a:t>The </a:t>
                      </a:r>
                      <a:r>
                        <a:rPr lang="en-US" sz="1100" b="1" dirty="0"/>
                        <a:t>combination of International Trust &amp; Estate Planning with the NTR rules </a:t>
                      </a:r>
                      <a:r>
                        <a:rPr lang="en-US" sz="1100" dirty="0"/>
                        <a:t>give a </a:t>
                      </a:r>
                      <a:r>
                        <a:rPr lang="en-US" sz="1100" b="1" dirty="0"/>
                        <a:t>very convenient landscape for the HNWI and their families and global businesses</a:t>
                      </a:r>
                      <a:r>
                        <a:rPr lang="en-US" sz="1100" dirty="0"/>
                        <a:t>. There are best practices which are already shared with the Tax Authorities and work in a very efficient way. In full compliance!</a:t>
                      </a:r>
                    </a:p>
                  </a:txBody>
                  <a:tcPr/>
                </a:tc>
                <a:tc>
                  <a:txBody>
                    <a:bodyPr/>
                    <a:lstStyle/>
                    <a:p>
                      <a:pPr marL="171450" indent="-171450">
                        <a:buFont typeface="Wingdings" panose="05000000000000000000" pitchFamily="2" charset="2"/>
                        <a:buChar char="§"/>
                      </a:pPr>
                      <a:r>
                        <a:rPr lang="en-US" sz="1200" dirty="0"/>
                        <a:t>Trusts are not recognized, contrary to private foundations </a:t>
                      </a:r>
                    </a:p>
                    <a:p>
                      <a:pPr marL="171450" indent="-171450">
                        <a:buFont typeface="Wingdings" panose="05000000000000000000" pitchFamily="2" charset="2"/>
                        <a:buChar char="§"/>
                      </a:pPr>
                      <a:r>
                        <a:rPr lang="en-US" sz="1200" dirty="0"/>
                        <a:t>Distributions are taxable except to non-settlors and upon end of the trust or foundation (as a rule)</a:t>
                      </a:r>
                    </a:p>
                    <a:p>
                      <a:pPr marL="171450" indent="-171450">
                        <a:buFont typeface="Wingdings" panose="05000000000000000000" pitchFamily="2" charset="2"/>
                        <a:buChar char="§"/>
                      </a:pPr>
                      <a:r>
                        <a:rPr lang="en-US" sz="1200" dirty="0"/>
                        <a:t>If NHR regime applies and depending on the applicable DTT distributions can be tax exempt </a:t>
                      </a:r>
                    </a:p>
                    <a:p>
                      <a:pPr marL="171450" indent="-171450">
                        <a:buFont typeface="Wingdings" panose="05000000000000000000" pitchFamily="2" charset="2"/>
                        <a:buChar char="§"/>
                      </a:pPr>
                      <a:r>
                        <a:rPr lang="en-US" sz="1200" dirty="0"/>
                        <a:t>Portuguese CFC rules may apply to income obtained by the trust or foundation</a:t>
                      </a:r>
                    </a:p>
                    <a:p>
                      <a:pPr marL="171450" indent="-171450">
                        <a:buFont typeface="Wingdings" panose="05000000000000000000" pitchFamily="2" charset="2"/>
                        <a:buChar char="§"/>
                      </a:pPr>
                      <a:r>
                        <a:rPr lang="en-US" sz="1200" dirty="0"/>
                        <a:t>Tax regime simplicity is apparent – a case-by-case analysis is indispensable; complex structures may require a ruling</a:t>
                      </a:r>
                    </a:p>
                    <a:p>
                      <a:endParaRPr lang="en-US" sz="1300" dirty="0"/>
                    </a:p>
                  </a:txBody>
                  <a:tcPr/>
                </a:tc>
                <a:tc>
                  <a:txBody>
                    <a:bodyPr/>
                    <a:lstStyle/>
                    <a:p>
                      <a:pPr marL="171450" lvl="1" indent="-171450" algn="l" defTabSz="914400" rtl="0" eaLnBrk="1" latinLnBrk="0" hangingPunct="1">
                        <a:buFont typeface="Wingdings" panose="05000000000000000000" pitchFamily="2" charset="2"/>
                        <a:buChar char="§"/>
                      </a:pPr>
                      <a:r>
                        <a:rPr lang="en-US" sz="1200" kern="1200" baseline="0" dirty="0">
                          <a:solidFill>
                            <a:schemeClr val="dk1"/>
                          </a:solidFill>
                          <a:latin typeface="+mn-lt"/>
                          <a:ea typeface="+mn-ea"/>
                          <a:cs typeface="+mn-cs"/>
                        </a:rPr>
                        <a:t>Spain does not recognize trusts but recognizes private foundations as separate entities.</a:t>
                      </a:r>
                    </a:p>
                    <a:p>
                      <a:pPr marL="0" indent="0" algn="l">
                        <a:buFont typeface="Wingdings" panose="05000000000000000000" pitchFamily="2" charset="2"/>
                        <a:buNone/>
                      </a:pPr>
                      <a:endParaRPr lang="en-US" sz="1200" noProof="0" dirty="0"/>
                    </a:p>
                    <a:p>
                      <a:pPr marL="0" indent="0" algn="l">
                        <a:buFont typeface="Wingdings" panose="05000000000000000000" pitchFamily="2" charset="2"/>
                        <a:buNone/>
                      </a:pPr>
                      <a:r>
                        <a:rPr lang="en-US" sz="1200" noProof="0" dirty="0"/>
                        <a:t>During application of special tax regime:</a:t>
                      </a:r>
                    </a:p>
                    <a:p>
                      <a:pPr marL="171450" indent="-171450" algn="l">
                        <a:buFont typeface="Wingdings" panose="05000000000000000000" pitchFamily="2" charset="2"/>
                        <a:buChar char="§"/>
                      </a:pPr>
                      <a:r>
                        <a:rPr lang="en-US" sz="1200" noProof="0" dirty="0"/>
                        <a:t>No impact on Income Tax or Wealth Tax (except</a:t>
                      </a:r>
                      <a:r>
                        <a:rPr lang="en-US" sz="1200" baseline="0" noProof="0" dirty="0"/>
                        <a:t> for Spanish income or wealth). </a:t>
                      </a:r>
                      <a:r>
                        <a:rPr lang="en-US" sz="1200" u="sng" baseline="0" noProof="0" dirty="0"/>
                        <a:t>Be careful with distributions (IGT?)</a:t>
                      </a:r>
                      <a:r>
                        <a:rPr lang="en-US" sz="1200" baseline="0" noProof="0" dirty="0"/>
                        <a:t>!!</a:t>
                      </a:r>
                    </a:p>
                    <a:p>
                      <a:pPr marL="171450" indent="-171450" algn="l">
                        <a:buFont typeface="Wingdings" panose="05000000000000000000" pitchFamily="2" charset="2"/>
                        <a:buChar char="§"/>
                      </a:pPr>
                      <a:r>
                        <a:rPr lang="en-US" sz="1200" noProof="0" dirty="0"/>
                        <a:t>No  obligation to disclose foreign</a:t>
                      </a:r>
                      <a:r>
                        <a:rPr lang="en-US" sz="1200" baseline="0" noProof="0" dirty="0"/>
                        <a:t> assets and no tax impact arising from non-Spanish structures  </a:t>
                      </a:r>
                    </a:p>
                    <a:p>
                      <a:pPr marL="171450" indent="-171450" algn="l">
                        <a:buFont typeface="Wingdings" panose="05000000000000000000" pitchFamily="2" charset="2"/>
                        <a:buChar char="§"/>
                      </a:pPr>
                      <a:r>
                        <a:rPr lang="en-US" sz="1200" baseline="0" noProof="0" dirty="0"/>
                        <a:t>Opportunity to structure wealth efficiently for the period after application of tax regime</a:t>
                      </a:r>
                    </a:p>
                    <a:p>
                      <a:pPr marL="171450" indent="-171450" algn="l" defTabSz="914400" rtl="0" eaLnBrk="1" latinLnBrk="0" hangingPunct="1">
                        <a:buFont typeface="Wingdings" panose="05000000000000000000" pitchFamily="2" charset="2"/>
                        <a:buChar char="§"/>
                      </a:pPr>
                      <a:r>
                        <a:rPr lang="en-US" sz="1200" b="1" u="sng" kern="1200" baseline="0" noProof="0" dirty="0">
                          <a:solidFill>
                            <a:schemeClr val="dk1"/>
                          </a:solidFill>
                          <a:latin typeface="+mn-lt"/>
                          <a:ea typeface="+mn-ea"/>
                          <a:cs typeface="+mn-cs"/>
                        </a:rPr>
                        <a:t>Careful review required before expiration of regime</a:t>
                      </a:r>
                    </a:p>
                    <a:p>
                      <a:endParaRPr lang="en-US" noProof="0" dirty="0"/>
                    </a:p>
                  </a:txBody>
                  <a:tcPr/>
                </a:tc>
                <a:extLst>
                  <a:ext uri="{0D108BD9-81ED-4DB2-BD59-A6C34878D82A}">
                    <a16:rowId xmlns:a16="http://schemas.microsoft.com/office/drawing/2014/main" val="3599297495"/>
                  </a:ext>
                </a:extLst>
              </a:tr>
            </a:tbl>
          </a:graphicData>
        </a:graphic>
      </p:graphicFrame>
    </p:spTree>
    <p:extLst>
      <p:ext uri="{BB962C8B-B14F-4D97-AF65-F5344CB8AC3E}">
        <p14:creationId xmlns:p14="http://schemas.microsoft.com/office/powerpoint/2010/main" val="189694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5987" y="434537"/>
            <a:ext cx="8027085" cy="822828"/>
          </a:xfrm>
        </p:spPr>
        <p:txBody>
          <a:bodyPr>
            <a:normAutofit fontScale="90000"/>
          </a:bodyPr>
          <a:lstStyle/>
          <a:p>
            <a:r>
              <a:rPr lang="nl-NL" b="1" dirty="0">
                <a:latin typeface="+mn-lt"/>
              </a:rPr>
              <a:t>Summary: </a:t>
            </a:r>
            <a:r>
              <a:rPr lang="en-US" b="1" dirty="0">
                <a:latin typeface="+mn-lt"/>
              </a:rPr>
              <a:t>Success of the Visa Program and Preferential Tax Regime</a:t>
            </a:r>
            <a:endParaRPr lang="en-GB" b="1" dirty="0">
              <a:latin typeface="+mn-lt"/>
            </a:endParaRPr>
          </a:p>
        </p:txBody>
      </p:sp>
      <p:sp>
        <p:nvSpPr>
          <p:cNvPr id="7" name="Slide Number Placeholder 6"/>
          <p:cNvSpPr>
            <a:spLocks noGrp="1"/>
          </p:cNvSpPr>
          <p:nvPr>
            <p:ph type="sldNum" sz="quarter" idx="12"/>
          </p:nvPr>
        </p:nvSpPr>
        <p:spPr/>
        <p:txBody>
          <a:bodyPr/>
          <a:lstStyle/>
          <a:p>
            <a:fld id="{6A161F47-20D0-4C86-8B77-9039A1A577CF}" type="slidenum">
              <a:rPr lang="en-GB" smtClean="0"/>
              <a:t>13</a:t>
            </a:fld>
            <a:endParaRPr lang="en-GB"/>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9759" y="2260488"/>
            <a:ext cx="8241892" cy="3789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36"/>
          <p:cNvSpPr/>
          <p:nvPr/>
        </p:nvSpPr>
        <p:spPr>
          <a:xfrm>
            <a:off x="4119937" y="1639376"/>
            <a:ext cx="3308185" cy="594095"/>
          </a:xfrm>
          <a:prstGeom prst="rect">
            <a:avLst/>
          </a:prstGeom>
          <a:solidFill>
            <a:srgbClr val="37534A"/>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err="1">
                <a:solidFill>
                  <a:schemeClr val="bg1"/>
                </a:solidFill>
                <a:latin typeface="Helvetica" panose="020B0604020202020204" pitchFamily="34" charset="0"/>
                <a:cs typeface="Helvetica" panose="020B0604020202020204" pitchFamily="34" charset="0"/>
              </a:rPr>
              <a:t>Gift</a:t>
            </a:r>
            <a:r>
              <a:rPr lang="es-ES_tradnl" b="1" dirty="0">
                <a:solidFill>
                  <a:schemeClr val="bg1"/>
                </a:solidFill>
                <a:latin typeface="Helvetica" panose="020B0604020202020204" pitchFamily="34" charset="0"/>
                <a:cs typeface="Helvetica" panose="020B0604020202020204" pitchFamily="34" charset="0"/>
              </a:rPr>
              <a:t> </a:t>
            </a:r>
            <a:r>
              <a:rPr lang="es-ES_tradnl" b="1" dirty="0" err="1">
                <a:solidFill>
                  <a:schemeClr val="bg1"/>
                </a:solidFill>
                <a:latin typeface="Helvetica" panose="020B0604020202020204" pitchFamily="34" charset="0"/>
                <a:cs typeface="Helvetica" panose="020B0604020202020204" pitchFamily="34" charset="0"/>
              </a:rPr>
              <a:t>subject</a:t>
            </a:r>
            <a:r>
              <a:rPr lang="es-ES_tradnl" b="1" dirty="0">
                <a:solidFill>
                  <a:schemeClr val="bg1"/>
                </a:solidFill>
                <a:latin typeface="Helvetica" panose="020B0604020202020204" pitchFamily="34" charset="0"/>
                <a:cs typeface="Helvetica" panose="020B0604020202020204" pitchFamily="34" charset="0"/>
              </a:rPr>
              <a:t> to </a:t>
            </a:r>
            <a:r>
              <a:rPr lang="es-ES_tradnl" b="1" dirty="0" err="1">
                <a:solidFill>
                  <a:schemeClr val="bg1"/>
                </a:solidFill>
                <a:latin typeface="Helvetica" panose="020B0604020202020204" pitchFamily="34" charset="0"/>
                <a:cs typeface="Helvetica" panose="020B0604020202020204" pitchFamily="34" charset="0"/>
              </a:rPr>
              <a:t>Spanish</a:t>
            </a:r>
            <a:r>
              <a:rPr lang="es-ES_tradnl" b="1" dirty="0">
                <a:solidFill>
                  <a:schemeClr val="bg1"/>
                </a:solidFill>
                <a:latin typeface="Helvetica" panose="020B0604020202020204" pitchFamily="34" charset="0"/>
                <a:cs typeface="Helvetica" panose="020B0604020202020204" pitchFamily="34" charset="0"/>
              </a:rPr>
              <a:t> IGT</a:t>
            </a:r>
          </a:p>
        </p:txBody>
      </p:sp>
      <p:sp>
        <p:nvSpPr>
          <p:cNvPr id="8" name="Rectangle 36"/>
          <p:cNvSpPr/>
          <p:nvPr/>
        </p:nvSpPr>
        <p:spPr>
          <a:xfrm>
            <a:off x="9073119" y="1677773"/>
            <a:ext cx="2043519" cy="270030"/>
          </a:xfrm>
          <a:prstGeom prst="rect">
            <a:avLst/>
          </a:prstGeom>
          <a:solidFill>
            <a:srgbClr val="37534A">
              <a:alpha val="30000"/>
            </a:srgb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37534A"/>
                </a:solidFill>
                <a:latin typeface="Helvetica" panose="020B0604020202020204" pitchFamily="34" charset="0"/>
                <a:cs typeface="Helvetica" panose="020B0604020202020204" pitchFamily="34" charset="0"/>
              </a:rPr>
              <a:t>800.000 EUR</a:t>
            </a:r>
          </a:p>
        </p:txBody>
      </p:sp>
      <p:sp>
        <p:nvSpPr>
          <p:cNvPr id="9" name="Rectangle 36"/>
          <p:cNvSpPr/>
          <p:nvPr/>
        </p:nvSpPr>
        <p:spPr>
          <a:xfrm>
            <a:off x="9073119" y="2001809"/>
            <a:ext cx="2043519" cy="270030"/>
          </a:xfrm>
          <a:prstGeom prst="rect">
            <a:avLst/>
          </a:prstGeom>
          <a:solidFill>
            <a:srgbClr val="37534A">
              <a:alpha val="30000"/>
            </a:srgb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37534A"/>
                </a:solidFill>
                <a:latin typeface="Helvetica" panose="020B0604020202020204" pitchFamily="34" charset="0"/>
                <a:cs typeface="Helvetica" panose="020B0604020202020204" pitchFamily="34" charset="0"/>
              </a:rPr>
              <a:t>Father-children</a:t>
            </a:r>
            <a:endParaRPr lang="en-US" sz="1200" b="1" dirty="0">
              <a:solidFill>
                <a:srgbClr val="37534A"/>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87563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5987" y="434537"/>
            <a:ext cx="8027085" cy="822828"/>
          </a:xfrm>
        </p:spPr>
        <p:txBody>
          <a:bodyPr>
            <a:normAutofit/>
          </a:bodyPr>
          <a:lstStyle/>
          <a:p>
            <a:r>
              <a:rPr lang="nl-NL" b="1" dirty="0">
                <a:latin typeface="+mn-lt"/>
              </a:rPr>
              <a:t>Other Wealth Planning Issues</a:t>
            </a:r>
            <a:endParaRPr lang="en-GB" b="1" dirty="0">
              <a:latin typeface="+mn-lt"/>
            </a:endParaRPr>
          </a:p>
        </p:txBody>
      </p:sp>
      <p:sp>
        <p:nvSpPr>
          <p:cNvPr id="7" name="Slide Number Placeholder 6"/>
          <p:cNvSpPr>
            <a:spLocks noGrp="1"/>
          </p:cNvSpPr>
          <p:nvPr>
            <p:ph type="sldNum" sz="quarter" idx="12"/>
          </p:nvPr>
        </p:nvSpPr>
        <p:spPr/>
        <p:txBody>
          <a:bodyPr/>
          <a:lstStyle/>
          <a:p>
            <a:fld id="{6A161F47-20D0-4C86-8B77-9039A1A577CF}" type="slidenum">
              <a:rPr lang="en-GB" smtClean="0"/>
              <a:t>14</a:t>
            </a:fld>
            <a:endParaRPr lang="en-GB"/>
          </a:p>
        </p:txBody>
      </p:sp>
      <p:graphicFrame>
        <p:nvGraphicFramePr>
          <p:cNvPr id="2" name="Table 7">
            <a:extLst>
              <a:ext uri="{FF2B5EF4-FFF2-40B4-BE49-F238E27FC236}">
                <a16:creationId xmlns:a16="http://schemas.microsoft.com/office/drawing/2014/main" id="{7DE501CD-852F-3B49-E45A-3BC2AC30572A}"/>
              </a:ext>
            </a:extLst>
          </p:cNvPr>
          <p:cNvGraphicFramePr>
            <a:graphicFrameLocks noGrp="1"/>
          </p:cNvGraphicFramePr>
          <p:nvPr>
            <p:extLst>
              <p:ext uri="{D42A27DB-BD31-4B8C-83A1-F6EECF244321}">
                <p14:modId xmlns:p14="http://schemas.microsoft.com/office/powerpoint/2010/main" val="3203410933"/>
              </p:ext>
            </p:extLst>
          </p:nvPr>
        </p:nvGraphicFramePr>
        <p:xfrm>
          <a:off x="1005840" y="1464892"/>
          <a:ext cx="8814648" cy="5333188"/>
        </p:xfrm>
        <a:graphic>
          <a:graphicData uri="http://schemas.openxmlformats.org/drawingml/2006/table">
            <a:tbl>
              <a:tblPr firstRow="1" bandRow="1">
                <a:tableStyleId>{5C22544A-7EE6-4342-B048-85BDC9FD1C3A}</a:tableStyleId>
              </a:tblPr>
              <a:tblGrid>
                <a:gridCol w="1742776">
                  <a:extLst>
                    <a:ext uri="{9D8B030D-6E8A-4147-A177-3AD203B41FA5}">
                      <a16:colId xmlns:a16="http://schemas.microsoft.com/office/drawing/2014/main" val="4170354378"/>
                    </a:ext>
                  </a:extLst>
                </a:gridCol>
                <a:gridCol w="1767968">
                  <a:extLst>
                    <a:ext uri="{9D8B030D-6E8A-4147-A177-3AD203B41FA5}">
                      <a16:colId xmlns:a16="http://schemas.microsoft.com/office/drawing/2014/main" val="3909752297"/>
                    </a:ext>
                  </a:extLst>
                </a:gridCol>
                <a:gridCol w="1767968">
                  <a:extLst>
                    <a:ext uri="{9D8B030D-6E8A-4147-A177-3AD203B41FA5}">
                      <a16:colId xmlns:a16="http://schemas.microsoft.com/office/drawing/2014/main" val="2324786826"/>
                    </a:ext>
                  </a:extLst>
                </a:gridCol>
                <a:gridCol w="1767968">
                  <a:extLst>
                    <a:ext uri="{9D8B030D-6E8A-4147-A177-3AD203B41FA5}">
                      <a16:colId xmlns:a16="http://schemas.microsoft.com/office/drawing/2014/main" val="3613865101"/>
                    </a:ext>
                  </a:extLst>
                </a:gridCol>
                <a:gridCol w="1767968">
                  <a:extLst>
                    <a:ext uri="{9D8B030D-6E8A-4147-A177-3AD203B41FA5}">
                      <a16:colId xmlns:a16="http://schemas.microsoft.com/office/drawing/2014/main" val="1801584667"/>
                    </a:ext>
                  </a:extLst>
                </a:gridCol>
              </a:tblGrid>
              <a:tr h="669748">
                <a:tc>
                  <a:txBody>
                    <a:bodyPr/>
                    <a:lstStyle/>
                    <a:p>
                      <a:r>
                        <a:rPr lang="de-DE" dirty="0"/>
                        <a:t>C</a:t>
                      </a:r>
                      <a:r>
                        <a:rPr lang="en-US" dirty="0" err="1"/>
                        <a:t>yprus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a:solidFill>
                            <a:schemeClr val="bg1"/>
                          </a:solidFill>
                          <a:latin typeface="Arial" panose="020B0604020202020204" pitchFamily="34" charset="0"/>
                          <a:cs typeface="Arial" panose="020B0604020202020204" pitchFamily="34" charset="0"/>
                        </a:rPr>
                        <a:t>Israel</a:t>
                      </a:r>
                      <a:r>
                        <a:rPr lang="en-GB" u="sng">
                          <a:solidFill>
                            <a:schemeClr val="tx1"/>
                          </a:solidFill>
                          <a:latin typeface="Arial" panose="020B0604020202020204" pitchFamily="34" charset="0"/>
                          <a:cs typeface="Arial" panose="020B0604020202020204" pitchFamily="34" charset="0"/>
                        </a:rPr>
                        <a:t> </a:t>
                      </a:r>
                      <a:endParaRPr lang="en-US" u="sng">
                        <a:solidFill>
                          <a:schemeClr val="tx1"/>
                        </a:solidFill>
                        <a:latin typeface="Arial" panose="020B0604020202020204" pitchFamily="34" charset="0"/>
                        <a:cs typeface="Arial" panose="020B0604020202020204" pitchFamily="34" charset="0"/>
                      </a:endParaRPr>
                    </a:p>
                    <a:p>
                      <a:endParaRPr lang="en-US"/>
                    </a:p>
                  </a:txBody>
                  <a:tcPr/>
                </a:tc>
                <a:tc>
                  <a:txBody>
                    <a:bodyPr/>
                    <a:lstStyle/>
                    <a:p>
                      <a:r>
                        <a:rPr lang="en-GB" u="none" dirty="0">
                          <a:solidFill>
                            <a:schemeClr val="bg1"/>
                          </a:solidFill>
                          <a:latin typeface="Arial" panose="020B0604020202020204" pitchFamily="34" charset="0"/>
                          <a:cs typeface="Arial" panose="020B0604020202020204" pitchFamily="34" charset="0"/>
                        </a:rPr>
                        <a:t>Italy</a:t>
                      </a:r>
                      <a:endParaRPr lang="en-US" u="none"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solidFill>
                            <a:schemeClr val="bg1"/>
                          </a:solidFill>
                        </a:rPr>
                        <a:t>Portugal</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a:solidFill>
                            <a:schemeClr val="bg1"/>
                          </a:solidFill>
                          <a:latin typeface="Arial" panose="020B0604020202020204" pitchFamily="34" charset="0"/>
                          <a:cs typeface="Arial" panose="020B0604020202020204" pitchFamily="34" charset="0"/>
                        </a:rPr>
                        <a:t>Spain</a:t>
                      </a:r>
                      <a:endParaRPr lang="en-US" u="none">
                        <a:solidFill>
                          <a:schemeClr val="bg1"/>
                        </a:solidFill>
                        <a:latin typeface="Arial" panose="020B0604020202020204" pitchFamily="34" charset="0"/>
                        <a:cs typeface="Arial" panose="020B0604020202020204" pitchFamily="34" charset="0"/>
                      </a:endParaRPr>
                    </a:p>
                    <a:p>
                      <a:endParaRPr lang="en-US"/>
                    </a:p>
                  </a:txBody>
                  <a:tcPr/>
                </a:tc>
                <a:extLst>
                  <a:ext uri="{0D108BD9-81ED-4DB2-BD59-A6C34878D82A}">
                    <a16:rowId xmlns:a16="http://schemas.microsoft.com/office/drawing/2014/main" val="789257295"/>
                  </a:ext>
                </a:extLst>
              </a:tr>
              <a:tr h="4449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Prenups </a:t>
                      </a:r>
                      <a:r>
                        <a:rPr lang="en-US" sz="1300" b="1" dirty="0"/>
                        <a:t>not</a:t>
                      </a:r>
                      <a:r>
                        <a:rPr lang="en-US" sz="1300" dirty="0"/>
                        <a:t> legally recognized thus void</a:t>
                      </a:r>
                      <a:r>
                        <a:rPr lang="en-US" sz="1300" baseline="0" dirty="0"/>
                        <a:t> and unenforceable. </a:t>
                      </a:r>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Forced heirship regime:</a:t>
                      </a:r>
                      <a:r>
                        <a:rPr lang="en-US" sz="1300" baseline="0" dirty="0"/>
                        <a:t> </a:t>
                      </a:r>
                      <a:r>
                        <a:rPr lang="en-GB" sz="1300" baseline="0" dirty="0"/>
                        <a:t>disposable section can vary between </a:t>
                      </a:r>
                      <a:r>
                        <a:rPr lang="en-GB" sz="1300" b="1" baseline="0" dirty="0"/>
                        <a:t>25% and 50%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aseline="0" dirty="0"/>
                        <a:t>Foreign wills executed are recognized.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aseline="0" dirty="0"/>
                        <a:t>IF </a:t>
                      </a:r>
                      <a:r>
                        <a:rPr lang="en-US" sz="1300" b="1" baseline="0" dirty="0"/>
                        <a:t>immovable</a:t>
                      </a:r>
                      <a:r>
                        <a:rPr lang="en-US" sz="1300" baseline="0" dirty="0"/>
                        <a:t> property in Cyprus -&gt; </a:t>
                      </a:r>
                      <a:r>
                        <a:rPr lang="en-US" sz="1300" b="1" baseline="0" dirty="0"/>
                        <a:t>Cyprus Law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aseline="0" dirty="0"/>
                        <a:t>IF </a:t>
                      </a:r>
                      <a:r>
                        <a:rPr lang="en-US" sz="1300" b="1" baseline="0" dirty="0"/>
                        <a:t>movable</a:t>
                      </a:r>
                      <a:r>
                        <a:rPr lang="en-US" sz="1300" baseline="0" dirty="0"/>
                        <a:t> property in Cyprus -&gt; </a:t>
                      </a:r>
                      <a:r>
                        <a:rPr lang="en-US" sz="1300" b="1" baseline="0" dirty="0"/>
                        <a:t>Own discretion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p>
                  </a:txBody>
                  <a:tcPr/>
                </a:tc>
                <a:tc>
                  <a:txBody>
                    <a:bodyPr/>
                    <a:lstStyle/>
                    <a:p>
                      <a:pPr lvl="0" rtl="0"/>
                      <a:r>
                        <a:rPr lang="en-US" sz="1200" b="1" kern="1200" dirty="0">
                          <a:solidFill>
                            <a:schemeClr val="dk1"/>
                          </a:solidFill>
                          <a:effectLst/>
                          <a:latin typeface="+mn-lt"/>
                          <a:ea typeface="+mn-ea"/>
                          <a:cs typeface="+mn-cs"/>
                        </a:rPr>
                        <a:t>Foreign wills and prenuptial agreements are valid in Israel. </a:t>
                      </a:r>
                      <a:r>
                        <a:rPr lang="en-US" sz="1200" kern="1200" dirty="0">
                          <a:solidFill>
                            <a:schemeClr val="dk1"/>
                          </a:solidFill>
                          <a:effectLst/>
                          <a:latin typeface="+mn-lt"/>
                          <a:ea typeface="+mn-ea"/>
                          <a:cs typeface="+mn-cs"/>
                        </a:rPr>
                        <a:t>However, it is required to prove the applicable foreign law. In order to simplify the application of these documents in Israel, it is recommended to prepare new documentation governed by Israeli law. </a:t>
                      </a:r>
                    </a:p>
                    <a:p>
                      <a:pPr lvl="0" rtl="0"/>
                      <a:endParaRPr lang="en-US" sz="1200" kern="1200" dirty="0">
                        <a:solidFill>
                          <a:schemeClr val="dk1"/>
                        </a:solidFill>
                        <a:effectLst/>
                        <a:latin typeface="+mn-lt"/>
                        <a:ea typeface="+mn-ea"/>
                        <a:cs typeface="+mn-cs"/>
                      </a:endParaRPr>
                    </a:p>
                    <a:p>
                      <a:pPr lvl="0"/>
                      <a:r>
                        <a:rPr lang="en-US" sz="1200" b="1" kern="1200" dirty="0">
                          <a:solidFill>
                            <a:schemeClr val="dk1"/>
                          </a:solidFill>
                          <a:effectLst/>
                          <a:latin typeface="+mn-lt"/>
                          <a:ea typeface="+mn-ea"/>
                          <a:cs typeface="+mn-cs"/>
                        </a:rPr>
                        <a:t>Enduring Power of Attorney is </a:t>
                      </a:r>
                      <a:r>
                        <a:rPr lang="en-US" sz="1200" kern="1200" dirty="0">
                          <a:solidFill>
                            <a:schemeClr val="dk1"/>
                          </a:solidFill>
                          <a:effectLst/>
                          <a:latin typeface="+mn-lt"/>
                          <a:ea typeface="+mn-ea"/>
                          <a:cs typeface="+mn-cs"/>
                        </a:rPr>
                        <a:t>valid in Israel subject to: (</a:t>
                      </a:r>
                      <a:r>
                        <a:rPr lang="en-US" sz="1200" kern="1200" dirty="0" err="1">
                          <a:solidFill>
                            <a:schemeClr val="dk1"/>
                          </a:solidFill>
                          <a:effectLst/>
                          <a:latin typeface="+mn-lt"/>
                          <a:ea typeface="+mn-ea"/>
                          <a:cs typeface="+mn-cs"/>
                        </a:rPr>
                        <a:t>i</a:t>
                      </a:r>
                      <a:r>
                        <a:rPr lang="en-US" sz="1200" kern="1200" dirty="0">
                          <a:solidFill>
                            <a:schemeClr val="dk1"/>
                          </a:solidFill>
                          <a:effectLst/>
                          <a:latin typeface="+mn-lt"/>
                          <a:ea typeface="+mn-ea"/>
                          <a:cs typeface="+mn-cs"/>
                        </a:rPr>
                        <a:t>) proving the applicable foreign law and (ii) the approval of an Israeli court. Therefore, it is recommended to prepare a new Enduring POA governed by Israeli law. </a:t>
                      </a:r>
                    </a:p>
                    <a:p>
                      <a:endParaRPr lang="en-US" sz="1200" dirty="0"/>
                    </a:p>
                  </a:txBody>
                  <a:tcPr/>
                </a:tc>
                <a:tc>
                  <a:txBody>
                    <a:bodyPr/>
                    <a:lstStyle/>
                    <a:p>
                      <a:pPr algn="just"/>
                      <a:r>
                        <a:rPr lang="en-US" sz="1050" b="1" dirty="0"/>
                        <a:t>Prenuptial agreements </a:t>
                      </a:r>
                      <a:r>
                        <a:rPr lang="en-US" sz="1050" dirty="0"/>
                        <a:t>are (still) not allowed and, if concluded, are null and void. </a:t>
                      </a:r>
                    </a:p>
                    <a:p>
                      <a:pPr algn="just"/>
                      <a:r>
                        <a:rPr lang="en-US" sz="1050" dirty="0"/>
                        <a:t>Italy has a </a:t>
                      </a:r>
                      <a:r>
                        <a:rPr lang="en-US" sz="1050" b="1" dirty="0"/>
                        <a:t>strict forced heirship rule</a:t>
                      </a:r>
                      <a:r>
                        <a:rPr lang="en-US" sz="1050" dirty="0"/>
                        <a:t>. Heirs have therefore the right to inherit a consistent portion of the final estate. However, Italy knows well and considers applicable structuring with International Trusts, SPVs, Funds and Private Insurance so generally this issue might be reduced, in full compliance with the applicable laws.</a:t>
                      </a:r>
                    </a:p>
                    <a:p>
                      <a:pPr algn="just"/>
                      <a:r>
                        <a:rPr lang="en-US" sz="1050" dirty="0"/>
                        <a:t>As Italy is an EU founding member, we must also consider the </a:t>
                      </a:r>
                      <a:r>
                        <a:rPr lang="en-US" sz="1050" b="1" dirty="0"/>
                        <a:t>EU Regulation number 650 of 2012</a:t>
                      </a:r>
                      <a:r>
                        <a:rPr lang="en-US" sz="1050" dirty="0"/>
                        <a:t>.   This Regulation could help to solve the disputes between countries about applicable law to a cross-border succession. </a:t>
                      </a:r>
                    </a:p>
                  </a:txBody>
                  <a:tcPr/>
                </a:tc>
                <a:tc>
                  <a:txBody>
                    <a:bodyPr/>
                    <a:lstStyle/>
                    <a:p>
                      <a:pPr marL="171450" indent="-171450">
                        <a:buFont typeface="Wingdings" panose="05000000000000000000" pitchFamily="2" charset="2"/>
                        <a:buChar char="§"/>
                      </a:pPr>
                      <a:r>
                        <a:rPr lang="en-US" sz="1200" dirty="0"/>
                        <a:t>Portugal is a forced heirship country</a:t>
                      </a:r>
                    </a:p>
                    <a:p>
                      <a:pPr marL="171450" indent="-171450">
                        <a:buFont typeface="Wingdings" panose="05000000000000000000" pitchFamily="2" charset="2"/>
                        <a:buChar char="§"/>
                      </a:pPr>
                      <a:r>
                        <a:rPr lang="en-US" sz="1200" dirty="0"/>
                        <a:t>A will is recommended for Portuguese situs assets and choice of law under the EU Succession Regulation</a:t>
                      </a:r>
                    </a:p>
                    <a:p>
                      <a:pPr marL="171450" indent="-171450">
                        <a:buFont typeface="Wingdings" panose="05000000000000000000" pitchFamily="2" charset="2"/>
                        <a:buChar char="§"/>
                      </a:pPr>
                      <a:r>
                        <a:rPr lang="en-US" sz="1200" dirty="0"/>
                        <a:t>Spouses permitted to reciprocally renounce to their forced heirship before marriage (in a pre-</a:t>
                      </a:r>
                      <a:r>
                        <a:rPr lang="en-US" sz="1200" dirty="0" err="1"/>
                        <a:t>nup</a:t>
                      </a:r>
                      <a:r>
                        <a:rPr lang="en-US" sz="1200" dirty="0"/>
                        <a:t>)</a:t>
                      </a:r>
                    </a:p>
                    <a:p>
                      <a:pPr marL="171450" indent="-171450">
                        <a:buFont typeface="Wingdings" panose="05000000000000000000" pitchFamily="2" charset="2"/>
                        <a:buChar char="§"/>
                      </a:pPr>
                      <a:r>
                        <a:rPr lang="en-US" sz="1200" dirty="0"/>
                        <a:t>Single family offices activities are unregulated in Portugal</a:t>
                      </a:r>
                    </a:p>
                    <a:p>
                      <a:pPr marL="171450" indent="-171450">
                        <a:buFont typeface="Wingdings" panose="05000000000000000000" pitchFamily="2" charset="2"/>
                        <a:buChar char="§"/>
                      </a:pPr>
                      <a:r>
                        <a:rPr lang="en-US" sz="1200" dirty="0"/>
                        <a:t>Tax compliance is electronic as a rule</a:t>
                      </a:r>
                    </a:p>
                    <a:p>
                      <a:pPr marL="171450" indent="-171450">
                        <a:buFont typeface="Wingdings" panose="05000000000000000000" pitchFamily="2" charset="2"/>
                        <a:buChar char="§"/>
                      </a:pPr>
                      <a:r>
                        <a:rPr lang="en-US" sz="1200" dirty="0"/>
                        <a:t>No assets or wealth tax report/return</a:t>
                      </a:r>
                    </a:p>
                    <a:p>
                      <a:endParaRPr lang="en-US" sz="1300" dirty="0"/>
                    </a:p>
                  </a:txBody>
                  <a:tcPr/>
                </a:tc>
                <a:tc>
                  <a:txBody>
                    <a:bodyPr/>
                    <a:lstStyle/>
                    <a:p>
                      <a:pPr marL="171450" indent="-171450" algn="l" defTabSz="914400" rtl="0" eaLnBrk="1" latinLnBrk="0" hangingPunct="1">
                        <a:buFont typeface="Wingdings" panose="05000000000000000000" pitchFamily="2" charset="2"/>
                        <a:buChar char="§"/>
                      </a:pPr>
                      <a:r>
                        <a:rPr lang="en-US" sz="1400" kern="1200" noProof="0" dirty="0">
                          <a:solidFill>
                            <a:schemeClr val="dk1"/>
                          </a:solidFill>
                          <a:latin typeface="+mn-lt"/>
                          <a:ea typeface="+mn-ea"/>
                          <a:cs typeface="+mn-cs"/>
                        </a:rPr>
                        <a:t>Forced heirship rules and “</a:t>
                      </a:r>
                      <a:r>
                        <a:rPr lang="en-US" sz="1400" i="1" kern="1200" noProof="0" dirty="0" err="1">
                          <a:solidFill>
                            <a:schemeClr val="dk1"/>
                          </a:solidFill>
                          <a:latin typeface="+mn-lt"/>
                          <a:ea typeface="+mn-ea"/>
                          <a:cs typeface="+mn-cs"/>
                        </a:rPr>
                        <a:t>professio</a:t>
                      </a:r>
                      <a:r>
                        <a:rPr lang="en-US" sz="1400" i="1" kern="1200" noProof="0" dirty="0">
                          <a:solidFill>
                            <a:schemeClr val="dk1"/>
                          </a:solidFill>
                          <a:latin typeface="+mn-lt"/>
                          <a:ea typeface="+mn-ea"/>
                          <a:cs typeface="+mn-cs"/>
                        </a:rPr>
                        <a:t> </a:t>
                      </a:r>
                      <a:r>
                        <a:rPr lang="en-US" sz="1400" i="1" kern="1200" noProof="0" dirty="0" err="1">
                          <a:solidFill>
                            <a:schemeClr val="dk1"/>
                          </a:solidFill>
                          <a:latin typeface="+mn-lt"/>
                          <a:ea typeface="+mn-ea"/>
                          <a:cs typeface="+mn-cs"/>
                        </a:rPr>
                        <a:t>iuris</a:t>
                      </a:r>
                      <a:r>
                        <a:rPr lang="en-US" sz="1400" i="1" kern="1200" noProof="0" dirty="0">
                          <a:solidFill>
                            <a:schemeClr val="dk1"/>
                          </a:solidFill>
                          <a:latin typeface="+mn-lt"/>
                          <a:ea typeface="+mn-ea"/>
                          <a:cs typeface="+mn-cs"/>
                        </a:rPr>
                        <a:t>”</a:t>
                      </a:r>
                    </a:p>
                    <a:p>
                      <a:pPr marL="171450" indent="-171450" algn="l" defTabSz="914400" rtl="0" eaLnBrk="1" latinLnBrk="0" hangingPunct="1">
                        <a:buFont typeface="Wingdings" panose="05000000000000000000" pitchFamily="2" charset="2"/>
                        <a:buChar char="§"/>
                      </a:pPr>
                      <a:endParaRPr lang="en-US" sz="1400" kern="1200" noProof="0" dirty="0">
                        <a:solidFill>
                          <a:schemeClr val="dk1"/>
                        </a:solidFill>
                        <a:latin typeface="+mn-lt"/>
                        <a:ea typeface="+mn-ea"/>
                        <a:cs typeface="+mn-cs"/>
                      </a:endParaRPr>
                    </a:p>
                    <a:p>
                      <a:pPr marL="171450" lvl="1" indent="-171450" algn="l" defTabSz="914400" rtl="0" eaLnBrk="1" latinLnBrk="0" hangingPunct="1">
                        <a:buFont typeface="Wingdings" panose="05000000000000000000" pitchFamily="2" charset="2"/>
                        <a:buChar char="§"/>
                      </a:pPr>
                      <a:r>
                        <a:rPr lang="en-US" sz="1400" kern="1200" dirty="0">
                          <a:solidFill>
                            <a:schemeClr val="dk1"/>
                          </a:solidFill>
                          <a:latin typeface="+mn-lt"/>
                          <a:ea typeface="+mn-ea"/>
                          <a:cs typeface="+mn-cs"/>
                        </a:rPr>
                        <a:t>Prenups: freedom under certain requirements</a:t>
                      </a:r>
                    </a:p>
                    <a:p>
                      <a:pPr marL="171450" lvl="1" indent="-171450" algn="l" defTabSz="914400" rtl="0" eaLnBrk="1" latinLnBrk="0" hangingPunct="1">
                        <a:buFont typeface="Wingdings" panose="05000000000000000000" pitchFamily="2" charset="2"/>
                        <a:buChar char="§"/>
                      </a:pPr>
                      <a:endParaRPr lang="es-ES" sz="1400" kern="1200" dirty="0">
                        <a:solidFill>
                          <a:schemeClr val="dk1"/>
                        </a:solidFill>
                        <a:latin typeface="+mn-lt"/>
                        <a:ea typeface="+mn-ea"/>
                        <a:cs typeface="+mn-cs"/>
                      </a:endParaRPr>
                    </a:p>
                    <a:p>
                      <a:pPr marL="171450" indent="-171450" algn="l" defTabSz="914400" rtl="0" eaLnBrk="1" latinLnBrk="0" hangingPunct="1">
                        <a:buFont typeface="Wingdings" panose="05000000000000000000" pitchFamily="2" charset="2"/>
                        <a:buChar char="§"/>
                      </a:pPr>
                      <a:r>
                        <a:rPr lang="en-US" sz="1400" i="1" kern="1200" dirty="0">
                          <a:solidFill>
                            <a:schemeClr val="dk1"/>
                          </a:solidFill>
                          <a:latin typeface="+mn-lt"/>
                          <a:ea typeface="+mn-ea"/>
                          <a:cs typeface="+mn-cs"/>
                        </a:rPr>
                        <a:t>“Blocked cases</a:t>
                      </a:r>
                      <a:r>
                        <a:rPr lang="en-US" sz="1400" kern="1200" dirty="0">
                          <a:solidFill>
                            <a:schemeClr val="dk1"/>
                          </a:solidFill>
                          <a:latin typeface="+mn-lt"/>
                          <a:ea typeface="+mn-ea"/>
                          <a:cs typeface="+mn-cs"/>
                        </a:rPr>
                        <a:t>”. Reference to Sharia Law. </a:t>
                      </a:r>
                      <a:endParaRPr lang="en-US" sz="1400" kern="1200" noProof="0" dirty="0">
                        <a:solidFill>
                          <a:schemeClr val="dk1"/>
                        </a:solidFill>
                        <a:latin typeface="+mn-lt"/>
                        <a:ea typeface="+mn-ea"/>
                        <a:cs typeface="+mn-cs"/>
                      </a:endParaRPr>
                    </a:p>
                    <a:p>
                      <a:endParaRPr lang="en-US" noProof="0" dirty="0"/>
                    </a:p>
                  </a:txBody>
                  <a:tcPr/>
                </a:tc>
                <a:extLst>
                  <a:ext uri="{0D108BD9-81ED-4DB2-BD59-A6C34878D82A}">
                    <a16:rowId xmlns:a16="http://schemas.microsoft.com/office/drawing/2014/main" val="3599297495"/>
                  </a:ext>
                </a:extLst>
              </a:tr>
            </a:tbl>
          </a:graphicData>
        </a:graphic>
      </p:graphicFrame>
    </p:spTree>
    <p:extLst>
      <p:ext uri="{BB962C8B-B14F-4D97-AF65-F5344CB8AC3E}">
        <p14:creationId xmlns:p14="http://schemas.microsoft.com/office/powerpoint/2010/main" val="111545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5987" y="434537"/>
            <a:ext cx="8027085" cy="822828"/>
          </a:xfrm>
        </p:spPr>
        <p:txBody>
          <a:bodyPr>
            <a:normAutofit fontScale="90000"/>
          </a:bodyPr>
          <a:lstStyle/>
          <a:p>
            <a:r>
              <a:rPr lang="nl-NL" b="1" dirty="0">
                <a:latin typeface="+mn-lt"/>
              </a:rPr>
              <a:t>Summary: </a:t>
            </a:r>
            <a:r>
              <a:rPr lang="en-US" b="1" dirty="0">
                <a:latin typeface="+mn-lt"/>
              </a:rPr>
              <a:t>Success of the Visa Program and Preferential Tax Regime</a:t>
            </a:r>
            <a:endParaRPr lang="en-GB" b="1" dirty="0">
              <a:latin typeface="+mn-lt"/>
            </a:endParaRPr>
          </a:p>
        </p:txBody>
      </p:sp>
      <p:sp>
        <p:nvSpPr>
          <p:cNvPr id="7" name="Slide Number Placeholder 6"/>
          <p:cNvSpPr>
            <a:spLocks noGrp="1"/>
          </p:cNvSpPr>
          <p:nvPr>
            <p:ph type="sldNum" sz="quarter" idx="12"/>
          </p:nvPr>
        </p:nvSpPr>
        <p:spPr/>
        <p:txBody>
          <a:bodyPr/>
          <a:lstStyle/>
          <a:p>
            <a:fld id="{6A161F47-20D0-4C86-8B77-9039A1A577CF}" type="slidenum">
              <a:rPr lang="en-GB" smtClean="0"/>
              <a:t>15</a:t>
            </a:fld>
            <a:endParaRPr lang="en-GB"/>
          </a:p>
        </p:txBody>
      </p:sp>
      <p:graphicFrame>
        <p:nvGraphicFramePr>
          <p:cNvPr id="2" name="Table 7">
            <a:extLst>
              <a:ext uri="{FF2B5EF4-FFF2-40B4-BE49-F238E27FC236}">
                <a16:creationId xmlns:a16="http://schemas.microsoft.com/office/drawing/2014/main" id="{7DE501CD-852F-3B49-E45A-3BC2AC30572A}"/>
              </a:ext>
            </a:extLst>
          </p:cNvPr>
          <p:cNvGraphicFramePr>
            <a:graphicFrameLocks noGrp="1"/>
          </p:cNvGraphicFramePr>
          <p:nvPr>
            <p:extLst>
              <p:ext uri="{D42A27DB-BD31-4B8C-83A1-F6EECF244321}">
                <p14:modId xmlns:p14="http://schemas.microsoft.com/office/powerpoint/2010/main" val="1253758457"/>
              </p:ext>
            </p:extLst>
          </p:nvPr>
        </p:nvGraphicFramePr>
        <p:xfrm>
          <a:off x="841822" y="1426464"/>
          <a:ext cx="8978668" cy="5483023"/>
        </p:xfrm>
        <a:graphic>
          <a:graphicData uri="http://schemas.openxmlformats.org/drawingml/2006/table">
            <a:tbl>
              <a:tblPr firstRow="1" bandRow="1">
                <a:tableStyleId>{5C22544A-7EE6-4342-B048-85BDC9FD1C3A}</a:tableStyleId>
              </a:tblPr>
              <a:tblGrid>
                <a:gridCol w="1775204">
                  <a:extLst>
                    <a:ext uri="{9D8B030D-6E8A-4147-A177-3AD203B41FA5}">
                      <a16:colId xmlns:a16="http://schemas.microsoft.com/office/drawing/2014/main" val="4170354378"/>
                    </a:ext>
                  </a:extLst>
                </a:gridCol>
                <a:gridCol w="1800866">
                  <a:extLst>
                    <a:ext uri="{9D8B030D-6E8A-4147-A177-3AD203B41FA5}">
                      <a16:colId xmlns:a16="http://schemas.microsoft.com/office/drawing/2014/main" val="3909752297"/>
                    </a:ext>
                  </a:extLst>
                </a:gridCol>
                <a:gridCol w="1800866">
                  <a:extLst>
                    <a:ext uri="{9D8B030D-6E8A-4147-A177-3AD203B41FA5}">
                      <a16:colId xmlns:a16="http://schemas.microsoft.com/office/drawing/2014/main" val="2324786826"/>
                    </a:ext>
                  </a:extLst>
                </a:gridCol>
                <a:gridCol w="1800866">
                  <a:extLst>
                    <a:ext uri="{9D8B030D-6E8A-4147-A177-3AD203B41FA5}">
                      <a16:colId xmlns:a16="http://schemas.microsoft.com/office/drawing/2014/main" val="3613865101"/>
                    </a:ext>
                  </a:extLst>
                </a:gridCol>
                <a:gridCol w="1800866">
                  <a:extLst>
                    <a:ext uri="{9D8B030D-6E8A-4147-A177-3AD203B41FA5}">
                      <a16:colId xmlns:a16="http://schemas.microsoft.com/office/drawing/2014/main" val="1801584667"/>
                    </a:ext>
                  </a:extLst>
                </a:gridCol>
              </a:tblGrid>
              <a:tr h="712903">
                <a:tc>
                  <a:txBody>
                    <a:bodyPr/>
                    <a:lstStyle/>
                    <a:p>
                      <a:r>
                        <a:rPr lang="de-DE" dirty="0"/>
                        <a:t>C</a:t>
                      </a:r>
                      <a:r>
                        <a:rPr lang="en-US" dirty="0" err="1"/>
                        <a:t>yprus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a:solidFill>
                            <a:schemeClr val="bg1"/>
                          </a:solidFill>
                          <a:latin typeface="Arial" panose="020B0604020202020204" pitchFamily="34" charset="0"/>
                          <a:cs typeface="Arial" panose="020B0604020202020204" pitchFamily="34" charset="0"/>
                        </a:rPr>
                        <a:t>Israel</a:t>
                      </a:r>
                      <a:r>
                        <a:rPr lang="en-GB" u="sng">
                          <a:solidFill>
                            <a:schemeClr val="tx1"/>
                          </a:solidFill>
                          <a:latin typeface="Arial" panose="020B0604020202020204" pitchFamily="34" charset="0"/>
                          <a:cs typeface="Arial" panose="020B0604020202020204" pitchFamily="34" charset="0"/>
                        </a:rPr>
                        <a:t> </a:t>
                      </a:r>
                      <a:endParaRPr lang="en-US" u="sng">
                        <a:solidFill>
                          <a:schemeClr val="tx1"/>
                        </a:solidFill>
                        <a:latin typeface="Arial" panose="020B0604020202020204" pitchFamily="34" charset="0"/>
                        <a:cs typeface="Arial" panose="020B0604020202020204" pitchFamily="34" charset="0"/>
                      </a:endParaRPr>
                    </a:p>
                    <a:p>
                      <a:endParaRPr lang="en-US"/>
                    </a:p>
                  </a:txBody>
                  <a:tcPr/>
                </a:tc>
                <a:tc>
                  <a:txBody>
                    <a:bodyPr/>
                    <a:lstStyle/>
                    <a:p>
                      <a:r>
                        <a:rPr lang="en-GB" u="none" dirty="0">
                          <a:solidFill>
                            <a:schemeClr val="bg1"/>
                          </a:solidFill>
                          <a:latin typeface="Arial" panose="020B0604020202020204" pitchFamily="34" charset="0"/>
                          <a:cs typeface="Arial" panose="020B0604020202020204" pitchFamily="34" charset="0"/>
                        </a:rPr>
                        <a:t>Italy</a:t>
                      </a:r>
                      <a:endParaRPr lang="en-US" u="none"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solidFill>
                            <a:schemeClr val="bg1"/>
                          </a:solidFill>
                        </a:rPr>
                        <a:t>Portugal</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a:solidFill>
                            <a:schemeClr val="bg1"/>
                          </a:solidFill>
                          <a:latin typeface="Arial" panose="020B0604020202020204" pitchFamily="34" charset="0"/>
                          <a:cs typeface="Arial" panose="020B0604020202020204" pitchFamily="34" charset="0"/>
                        </a:rPr>
                        <a:t>Spain</a:t>
                      </a:r>
                      <a:endParaRPr lang="en-US" u="none">
                        <a:solidFill>
                          <a:schemeClr val="bg1"/>
                        </a:solidFill>
                        <a:latin typeface="Arial" panose="020B0604020202020204" pitchFamily="34" charset="0"/>
                        <a:cs typeface="Arial" panose="020B0604020202020204" pitchFamily="34" charset="0"/>
                      </a:endParaRPr>
                    </a:p>
                    <a:p>
                      <a:endParaRPr lang="en-US"/>
                    </a:p>
                  </a:txBody>
                  <a:tcPr/>
                </a:tc>
                <a:extLst>
                  <a:ext uri="{0D108BD9-81ED-4DB2-BD59-A6C34878D82A}">
                    <a16:rowId xmlns:a16="http://schemas.microsoft.com/office/drawing/2014/main" val="789257295"/>
                  </a:ext>
                </a:extLst>
              </a:tr>
              <a:tr h="4284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Relocation</a:t>
                      </a:r>
                      <a:r>
                        <a:rPr lang="en-US" sz="1400" baseline="0" dirty="0"/>
                        <a:t> of HNWIs and talent - both are equally benefitted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baseline="0" dirty="0"/>
                        <a:t>Headquartering</a:t>
                      </a:r>
                      <a:r>
                        <a:rPr lang="en-US" sz="1400" baseline="0" dirty="0"/>
                        <a:t> of companies to Cyprus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Tax</a:t>
                      </a:r>
                      <a:r>
                        <a:rPr lang="en-US" sz="1400" dirty="0"/>
                        <a:t> efficient</a:t>
                      </a:r>
                      <a:r>
                        <a:rPr lang="en-US" sz="1400" baseline="0" dirty="0"/>
                        <a:t> and cost competitive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Alternative to </a:t>
                      </a:r>
                      <a:r>
                        <a:rPr lang="en-US" sz="1400" b="1" baseline="0" dirty="0"/>
                        <a:t>offshore substance </a:t>
                      </a:r>
                      <a:r>
                        <a:rPr lang="en-US" sz="1400" baseline="0" dirty="0"/>
                        <a:t>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Products and business community more </a:t>
                      </a:r>
                      <a:r>
                        <a:rPr lang="en-US" sz="1400" b="1" baseline="0" dirty="0"/>
                        <a:t>diverse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The regime which was introduced in 2009 is extremely successful and as a result of it, many high net worth families immigrated to Israel. </a:t>
                      </a:r>
                    </a:p>
                    <a:p>
                      <a:endParaRPr lang="en-US" sz="1200" dirty="0"/>
                    </a:p>
                  </a:txBody>
                  <a:tcPr/>
                </a:tc>
                <a:tc>
                  <a:txBody>
                    <a:bodyPr/>
                    <a:lstStyle/>
                    <a:p>
                      <a:pPr algn="l"/>
                      <a:r>
                        <a:rPr lang="en-US" sz="1600" dirty="0"/>
                        <a:t>A great success in particular for UHNWI and Business Families. Also the “inbound workers” regime is going very well attracting talents. </a:t>
                      </a:r>
                    </a:p>
                    <a:p>
                      <a:pPr algn="l"/>
                      <a:endParaRPr lang="en-US" sz="1600" dirty="0"/>
                    </a:p>
                    <a:p>
                      <a:pPr algn="l"/>
                      <a:r>
                        <a:rPr lang="en-US" sz="1600" dirty="0"/>
                        <a:t>A few examples are showed in the following slides.</a:t>
                      </a:r>
                    </a:p>
                  </a:txBody>
                  <a:tcPr/>
                </a:tc>
                <a:tc>
                  <a:txBody>
                    <a:bodyPr/>
                    <a:lstStyle/>
                    <a:p>
                      <a:r>
                        <a:rPr lang="en-US" sz="1400" dirty="0"/>
                        <a:t>The Portuguese golden visa program has been one of the most successful of its kind with 12,000 applicants so far and a total invested in excess of </a:t>
                      </a:r>
                      <a:r>
                        <a:rPr lang="en-US" sz="1400" dirty="0" err="1"/>
                        <a:t>Eur</a:t>
                      </a:r>
                      <a:r>
                        <a:rPr lang="en-US" sz="1400" dirty="0"/>
                        <a:t> 6 billion</a:t>
                      </a:r>
                    </a:p>
                    <a:p>
                      <a:endParaRPr lang="en-US" sz="1400" dirty="0"/>
                    </a:p>
                    <a:p>
                      <a:r>
                        <a:rPr lang="en-US" sz="1400" dirty="0"/>
                        <a:t>The same applies to the NHR regime which was attracted since 2009 around 90,000 new tax residents</a:t>
                      </a:r>
                    </a:p>
                    <a:p>
                      <a:endParaRPr lang="en-US" sz="1400" dirty="0"/>
                    </a:p>
                    <a:p>
                      <a:r>
                        <a:rPr lang="en-US" sz="1400" dirty="0"/>
                        <a:t>(statistics are available at the Portuguese Government websites)</a:t>
                      </a:r>
                    </a:p>
                    <a:p>
                      <a:endParaRPr lang="en-US" sz="13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t>No special information on this from Spanish tax authorities</a:t>
                      </a:r>
                    </a:p>
                    <a:p>
                      <a:endParaRPr lang="en-US" noProof="0" dirty="0"/>
                    </a:p>
                  </a:txBody>
                  <a:tcPr/>
                </a:tc>
                <a:extLst>
                  <a:ext uri="{0D108BD9-81ED-4DB2-BD59-A6C34878D82A}">
                    <a16:rowId xmlns:a16="http://schemas.microsoft.com/office/drawing/2014/main" val="3599297495"/>
                  </a:ext>
                </a:extLst>
              </a:tr>
            </a:tbl>
          </a:graphicData>
        </a:graphic>
      </p:graphicFrame>
    </p:spTree>
    <p:extLst>
      <p:ext uri="{BB962C8B-B14F-4D97-AF65-F5344CB8AC3E}">
        <p14:creationId xmlns:p14="http://schemas.microsoft.com/office/powerpoint/2010/main" val="123558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5987" y="434537"/>
            <a:ext cx="8027085" cy="822828"/>
          </a:xfrm>
        </p:spPr>
        <p:txBody>
          <a:bodyPr>
            <a:normAutofit/>
          </a:bodyPr>
          <a:lstStyle/>
          <a:p>
            <a:r>
              <a:rPr lang="it-IT" b="1" dirty="0">
                <a:latin typeface="+mn-lt"/>
              </a:rPr>
              <a:t>ITALY: CASE </a:t>
            </a:r>
            <a:r>
              <a:rPr lang="en-US" b="1" dirty="0">
                <a:latin typeface="+mn-lt"/>
              </a:rPr>
              <a:t>STUDY (A) CG AND RELOCATION</a:t>
            </a:r>
            <a:endParaRPr lang="en-GB" b="1" dirty="0">
              <a:latin typeface="+mn-lt"/>
            </a:endParaRPr>
          </a:p>
        </p:txBody>
      </p:sp>
      <p:sp>
        <p:nvSpPr>
          <p:cNvPr id="7" name="Slide Number Placeholder 6"/>
          <p:cNvSpPr>
            <a:spLocks noGrp="1"/>
          </p:cNvSpPr>
          <p:nvPr>
            <p:ph type="sldNum" sz="quarter" idx="12"/>
          </p:nvPr>
        </p:nvSpPr>
        <p:spPr/>
        <p:txBody>
          <a:bodyPr/>
          <a:lstStyle/>
          <a:p>
            <a:fld id="{6A161F47-20D0-4C86-8B77-9039A1A577CF}" type="slidenum">
              <a:rPr lang="en-GB" smtClean="0"/>
              <a:t>16</a:t>
            </a:fld>
            <a:endParaRPr lang="en-GB"/>
          </a:p>
        </p:txBody>
      </p:sp>
      <p:sp>
        <p:nvSpPr>
          <p:cNvPr id="29" name="Titolo 1">
            <a:extLst>
              <a:ext uri="{FF2B5EF4-FFF2-40B4-BE49-F238E27FC236}">
                <a16:creationId xmlns:a16="http://schemas.microsoft.com/office/drawing/2014/main" id="{2BCA31C9-DF4A-DDF0-3861-B376F3AC12B4}"/>
              </a:ext>
            </a:extLst>
          </p:cNvPr>
          <p:cNvSpPr txBox="1">
            <a:spLocks/>
          </p:cNvSpPr>
          <p:nvPr/>
        </p:nvSpPr>
        <p:spPr>
          <a:xfrm>
            <a:off x="3356404" y="1303701"/>
            <a:ext cx="3085565" cy="32646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defRPr/>
            </a:pPr>
            <a:r>
              <a:rPr lang="it-IT" sz="1400">
                <a:latin typeface="Verdana" panose="020B0604030504040204" pitchFamily="34" charset="0"/>
                <a:ea typeface="Verdana" panose="020B0604030504040204" pitchFamily="34" charset="0"/>
                <a:cs typeface="Verdana" panose="020B0604030504040204" pitchFamily="34" charset="0"/>
              </a:rPr>
              <a:t>STEP 1 – Situation </a:t>
            </a:r>
            <a:r>
              <a:rPr lang="it-IT" sz="1400" i="1">
                <a:latin typeface="Verdana" panose="020B0604030504040204" pitchFamily="34" charset="0"/>
                <a:ea typeface="Verdana" panose="020B0604030504040204" pitchFamily="34" charset="0"/>
                <a:cs typeface="Verdana" panose="020B0604030504040204" pitchFamily="34" charset="0"/>
              </a:rPr>
              <a:t>«</a:t>
            </a:r>
            <a:r>
              <a:rPr lang="it-IT" sz="1400" i="1" err="1">
                <a:latin typeface="Verdana" panose="020B0604030504040204" pitchFamily="34" charset="0"/>
                <a:ea typeface="Verdana" panose="020B0604030504040204" pitchFamily="34" charset="0"/>
                <a:cs typeface="Verdana" panose="020B0604030504040204" pitchFamily="34" charset="0"/>
              </a:rPr>
              <a:t>as</a:t>
            </a:r>
            <a:r>
              <a:rPr lang="it-IT" sz="1400" i="1">
                <a:latin typeface="Verdana" panose="020B0604030504040204" pitchFamily="34" charset="0"/>
                <a:ea typeface="Verdana" panose="020B0604030504040204" pitchFamily="34" charset="0"/>
                <a:cs typeface="Verdana" panose="020B0604030504040204" pitchFamily="34" charset="0"/>
              </a:rPr>
              <a:t> </a:t>
            </a:r>
            <a:r>
              <a:rPr lang="it-IT" sz="1400" i="1" err="1">
                <a:latin typeface="Verdana" panose="020B0604030504040204" pitchFamily="34" charset="0"/>
                <a:ea typeface="Verdana" panose="020B0604030504040204" pitchFamily="34" charset="0"/>
                <a:cs typeface="Verdana" panose="020B0604030504040204" pitchFamily="34" charset="0"/>
              </a:rPr>
              <a:t>is</a:t>
            </a:r>
            <a:r>
              <a:rPr lang="it-IT" sz="1400" i="1">
                <a:latin typeface="Verdana" panose="020B0604030504040204" pitchFamily="34" charset="0"/>
                <a:ea typeface="Verdana" panose="020B0604030504040204" pitchFamily="34" charset="0"/>
                <a:cs typeface="Verdana" panose="020B0604030504040204" pitchFamily="34" charset="0"/>
              </a:rPr>
              <a:t>»</a:t>
            </a:r>
          </a:p>
        </p:txBody>
      </p:sp>
      <p:cxnSp>
        <p:nvCxnSpPr>
          <p:cNvPr id="30" name="Connettore diritto 29">
            <a:extLst>
              <a:ext uri="{FF2B5EF4-FFF2-40B4-BE49-F238E27FC236}">
                <a16:creationId xmlns:a16="http://schemas.microsoft.com/office/drawing/2014/main" id="{57604915-2663-D95C-E8CC-1F09A50F7893}"/>
              </a:ext>
            </a:extLst>
          </p:cNvPr>
          <p:cNvCxnSpPr>
            <a:cxnSpLocks/>
          </p:cNvCxnSpPr>
          <p:nvPr/>
        </p:nvCxnSpPr>
        <p:spPr>
          <a:xfrm flipH="1">
            <a:off x="1415441" y="3532184"/>
            <a:ext cx="63186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itolo 1">
            <a:extLst>
              <a:ext uri="{FF2B5EF4-FFF2-40B4-BE49-F238E27FC236}">
                <a16:creationId xmlns:a16="http://schemas.microsoft.com/office/drawing/2014/main" id="{9899A097-4D72-C3BF-5883-F0E5053A1C47}"/>
              </a:ext>
            </a:extLst>
          </p:cNvPr>
          <p:cNvSpPr txBox="1">
            <a:spLocks/>
          </p:cNvSpPr>
          <p:nvPr/>
        </p:nvSpPr>
        <p:spPr>
          <a:xfrm>
            <a:off x="3898827" y="5088098"/>
            <a:ext cx="1730929" cy="40435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defRPr/>
            </a:pPr>
            <a:r>
              <a:rPr lang="en-GB" sz="1100" b="0">
                <a:solidFill>
                  <a:srgbClr val="005587"/>
                </a:solidFill>
                <a:latin typeface="Verdana" panose="020B0604030504040204" pitchFamily="34" charset="0"/>
                <a:ea typeface="Verdana" panose="020B0604030504040204" pitchFamily="34" charset="0"/>
                <a:cs typeface="Verdana" panose="020B0604030504040204" pitchFamily="34" charset="0"/>
              </a:rPr>
              <a:t>Mr. X moves his tax residence to </a:t>
            </a:r>
            <a:r>
              <a:rPr lang="en-GB" sz="1100">
                <a:solidFill>
                  <a:srgbClr val="005587"/>
                </a:solidFill>
                <a:latin typeface="Verdana" panose="020B0604030504040204" pitchFamily="34" charset="0"/>
                <a:ea typeface="Verdana" panose="020B0604030504040204" pitchFamily="34" charset="0"/>
                <a:cs typeface="Verdana" panose="020B0604030504040204" pitchFamily="34" charset="0"/>
              </a:rPr>
              <a:t>Milan</a:t>
            </a:r>
            <a:r>
              <a:rPr lang="en-GB" sz="1100" b="0">
                <a:solidFill>
                  <a:srgbClr val="005587"/>
                </a:solidFill>
                <a:latin typeface="Verdana" panose="020B0604030504040204" pitchFamily="34" charset="0"/>
                <a:ea typeface="Verdana" panose="020B0604030504040204" pitchFamily="34" charset="0"/>
                <a:cs typeface="Verdana" panose="020B0604030504040204" pitchFamily="34" charset="0"/>
              </a:rPr>
              <a:t>.</a:t>
            </a:r>
          </a:p>
        </p:txBody>
      </p:sp>
      <p:sp>
        <p:nvSpPr>
          <p:cNvPr id="32" name="Titolo 1">
            <a:extLst>
              <a:ext uri="{FF2B5EF4-FFF2-40B4-BE49-F238E27FC236}">
                <a16:creationId xmlns:a16="http://schemas.microsoft.com/office/drawing/2014/main" id="{E59DAF09-41B3-1DA8-B35B-779C946BA76D}"/>
              </a:ext>
            </a:extLst>
          </p:cNvPr>
          <p:cNvSpPr txBox="1">
            <a:spLocks/>
          </p:cNvSpPr>
          <p:nvPr/>
        </p:nvSpPr>
        <p:spPr>
          <a:xfrm>
            <a:off x="3190252" y="4709778"/>
            <a:ext cx="3386713" cy="48131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defRPr/>
            </a:pPr>
            <a:r>
              <a:rPr lang="it-IT" sz="1400">
                <a:latin typeface="Verdana" panose="020B0604030504040204" pitchFamily="34" charset="0"/>
                <a:ea typeface="Verdana" panose="020B0604030504040204" pitchFamily="34" charset="0"/>
                <a:cs typeface="Verdana" panose="020B0604030504040204" pitchFamily="34" charset="0"/>
              </a:rPr>
              <a:t>STEP 3 – </a:t>
            </a:r>
            <a:r>
              <a:rPr lang="it-IT" sz="1400" err="1">
                <a:latin typeface="Verdana" panose="020B0604030504040204" pitchFamily="34" charset="0"/>
                <a:ea typeface="Verdana" panose="020B0604030504040204" pitchFamily="34" charset="0"/>
                <a:cs typeface="Verdana" panose="020B0604030504040204" pitchFamily="34" charset="0"/>
              </a:rPr>
              <a:t>Change</a:t>
            </a:r>
            <a:r>
              <a:rPr lang="it-IT" sz="1400">
                <a:latin typeface="Verdana" panose="020B0604030504040204" pitchFamily="34" charset="0"/>
                <a:ea typeface="Verdana" panose="020B0604030504040204" pitchFamily="34" charset="0"/>
                <a:cs typeface="Verdana" panose="020B0604030504040204" pitchFamily="34" charset="0"/>
              </a:rPr>
              <a:t> of residence</a:t>
            </a:r>
          </a:p>
          <a:p>
            <a:pPr algn="just">
              <a:defRPr/>
            </a:pPr>
            <a:endParaRPr lang="it-IT" sz="1400">
              <a:latin typeface="Verdana" panose="020B0604030504040204" pitchFamily="34" charset="0"/>
              <a:ea typeface="Verdana" panose="020B0604030504040204" pitchFamily="34" charset="0"/>
              <a:cs typeface="Verdana" panose="020B0604030504040204" pitchFamily="34" charset="0"/>
            </a:endParaRPr>
          </a:p>
        </p:txBody>
      </p:sp>
      <p:sp>
        <p:nvSpPr>
          <p:cNvPr id="33" name="Titolo 1">
            <a:extLst>
              <a:ext uri="{FF2B5EF4-FFF2-40B4-BE49-F238E27FC236}">
                <a16:creationId xmlns:a16="http://schemas.microsoft.com/office/drawing/2014/main" id="{FBE7B31B-1D20-6082-453A-A2AC8C4377D6}"/>
              </a:ext>
            </a:extLst>
          </p:cNvPr>
          <p:cNvSpPr txBox="1">
            <a:spLocks/>
          </p:cNvSpPr>
          <p:nvPr/>
        </p:nvSpPr>
        <p:spPr>
          <a:xfrm>
            <a:off x="2752723" y="5643029"/>
            <a:ext cx="3945276" cy="984707"/>
          </a:xfrm>
          <a:prstGeom prst="rect">
            <a:avLst/>
          </a:prstGeom>
          <a:ln>
            <a:solidFill>
              <a:schemeClr val="tx1"/>
            </a:solid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5783">
              <a:defRPr/>
            </a:pPr>
            <a:r>
              <a:rPr lang="en-GB" sz="1100">
                <a:solidFill>
                  <a:srgbClr val="005587"/>
                </a:solidFill>
                <a:latin typeface="Verdana" panose="020B0604030504040204" pitchFamily="34" charset="0"/>
                <a:ea typeface="Verdana" panose="020B0604030504040204" pitchFamily="34" charset="0"/>
                <a:cs typeface="Verdana" panose="020B0604030504040204" pitchFamily="34" charset="0"/>
              </a:rPr>
              <a:t>«</a:t>
            </a:r>
            <a:r>
              <a:rPr lang="en-GB" sz="1100" i="1">
                <a:solidFill>
                  <a:srgbClr val="005587"/>
                </a:solidFill>
                <a:latin typeface="Verdana" panose="020B0604030504040204" pitchFamily="34" charset="0"/>
                <a:ea typeface="Verdana" panose="020B0604030504040204" pitchFamily="34" charset="0"/>
                <a:cs typeface="Verdana" panose="020B0604030504040204" pitchFamily="34" charset="0"/>
              </a:rPr>
              <a:t>NTR Regime</a:t>
            </a:r>
            <a:r>
              <a:rPr lang="en-GB" sz="1100">
                <a:solidFill>
                  <a:srgbClr val="005587"/>
                </a:solidFill>
                <a:latin typeface="Verdana" panose="020B0604030504040204" pitchFamily="34" charset="0"/>
                <a:ea typeface="Verdana" panose="020B0604030504040204" pitchFamily="34" charset="0"/>
                <a:cs typeface="Verdana" panose="020B0604030504040204" pitchFamily="34" charset="0"/>
              </a:rPr>
              <a:t>» FOR NON ITALIAN ASSETS</a:t>
            </a:r>
          </a:p>
          <a:p>
            <a:pPr algn="ctr" defTabSz="685783">
              <a:defRPr/>
            </a:pPr>
            <a:r>
              <a:rPr lang="en-GB" sz="1100" b="0">
                <a:solidFill>
                  <a:srgbClr val="005587"/>
                </a:solidFill>
                <a:latin typeface="Verdana" panose="020B0604030504040204" pitchFamily="34" charset="0"/>
                <a:ea typeface="Verdana" panose="020B0604030504040204" pitchFamily="34" charset="0"/>
                <a:cs typeface="Verdana" panose="020B0604030504040204" pitchFamily="34" charset="0"/>
              </a:rPr>
              <a:t>-</a:t>
            </a:r>
          </a:p>
          <a:p>
            <a:pPr algn="ctr" defTabSz="685783">
              <a:defRPr/>
            </a:pPr>
            <a:r>
              <a:rPr lang="en-GB" sz="1100">
                <a:solidFill>
                  <a:srgbClr val="005587"/>
                </a:solidFill>
                <a:latin typeface="Verdana" panose="020B0604030504040204" pitchFamily="34" charset="0"/>
                <a:ea typeface="Verdana" panose="020B0604030504040204" pitchFamily="34" charset="0"/>
                <a:cs typeface="Verdana" panose="020B0604030504040204" pitchFamily="34" charset="0"/>
              </a:rPr>
              <a:t>100.-000 lump sum</a:t>
            </a:r>
          </a:p>
          <a:p>
            <a:pPr algn="ctr" defTabSz="685783">
              <a:defRPr/>
            </a:pPr>
            <a:r>
              <a:rPr lang="en-GB" sz="1100">
                <a:solidFill>
                  <a:srgbClr val="005587"/>
                </a:solidFill>
                <a:latin typeface="Verdana" panose="020B0604030504040204" pitchFamily="34" charset="0"/>
                <a:ea typeface="Verdana" panose="020B0604030504040204" pitchFamily="34" charset="0"/>
                <a:cs typeface="Verdana" panose="020B0604030504040204" pitchFamily="34" charset="0"/>
              </a:rPr>
              <a:t>NO Financial monitoring</a:t>
            </a:r>
          </a:p>
          <a:p>
            <a:pPr algn="ctr" defTabSz="685783">
              <a:defRPr/>
            </a:pPr>
            <a:r>
              <a:rPr lang="en-GB" sz="1100">
                <a:solidFill>
                  <a:srgbClr val="005587"/>
                </a:solidFill>
                <a:latin typeface="Verdana" panose="020B0604030504040204" pitchFamily="34" charset="0"/>
                <a:ea typeface="Verdana" panose="020B0604030504040204" pitchFamily="34" charset="0"/>
                <a:cs typeface="Verdana" panose="020B0604030504040204" pitchFamily="34" charset="0"/>
              </a:rPr>
              <a:t>NO wealth tax</a:t>
            </a:r>
          </a:p>
          <a:p>
            <a:pPr algn="ctr" defTabSz="685783">
              <a:defRPr/>
            </a:pPr>
            <a:r>
              <a:rPr lang="en-GB" sz="1100">
                <a:solidFill>
                  <a:srgbClr val="005587"/>
                </a:solidFill>
                <a:latin typeface="Verdana" panose="020B0604030504040204" pitchFamily="34" charset="0"/>
                <a:ea typeface="Verdana" panose="020B0604030504040204" pitchFamily="34" charset="0"/>
                <a:cs typeface="Verdana" panose="020B0604030504040204" pitchFamily="34" charset="0"/>
              </a:rPr>
              <a:t>NO remittance</a:t>
            </a:r>
          </a:p>
        </p:txBody>
      </p:sp>
      <p:pic>
        <p:nvPicPr>
          <p:cNvPr id="34" name="Immagine 33">
            <a:extLst>
              <a:ext uri="{FF2B5EF4-FFF2-40B4-BE49-F238E27FC236}">
                <a16:creationId xmlns:a16="http://schemas.microsoft.com/office/drawing/2014/main" id="{B7D90355-854D-719F-BC86-2464E965E522}"/>
              </a:ext>
            </a:extLst>
          </p:cNvPr>
          <p:cNvPicPr>
            <a:picLocks noChangeAspect="1"/>
          </p:cNvPicPr>
          <p:nvPr/>
        </p:nvPicPr>
        <p:blipFill>
          <a:blip r:embed="rId3"/>
          <a:stretch>
            <a:fillRect/>
          </a:stretch>
        </p:blipFill>
        <p:spPr>
          <a:xfrm>
            <a:off x="5629756" y="5081485"/>
            <a:ext cx="515894" cy="515894"/>
          </a:xfrm>
          <a:prstGeom prst="rect">
            <a:avLst/>
          </a:prstGeom>
        </p:spPr>
      </p:pic>
      <p:sp>
        <p:nvSpPr>
          <p:cNvPr id="35" name="Titolo 1">
            <a:extLst>
              <a:ext uri="{FF2B5EF4-FFF2-40B4-BE49-F238E27FC236}">
                <a16:creationId xmlns:a16="http://schemas.microsoft.com/office/drawing/2014/main" id="{6467E023-F62E-C57D-078D-E8194BD3FBA1}"/>
              </a:ext>
            </a:extLst>
          </p:cNvPr>
          <p:cNvSpPr txBox="1">
            <a:spLocks/>
          </p:cNvSpPr>
          <p:nvPr/>
        </p:nvSpPr>
        <p:spPr>
          <a:xfrm>
            <a:off x="3270122" y="2307711"/>
            <a:ext cx="2609246" cy="622920"/>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it-IT" sz="1100" b="0">
                <a:solidFill>
                  <a:srgbClr val="005587"/>
                </a:solidFill>
                <a:latin typeface="Verdana"/>
                <a:ea typeface="Verdana"/>
                <a:cs typeface="Verdana" panose="020B0604030504040204" pitchFamily="34" charset="0"/>
              </a:rPr>
              <a:t>Mr. X</a:t>
            </a:r>
          </a:p>
          <a:p>
            <a:pPr algn="ctr">
              <a:defRPr/>
            </a:pPr>
            <a:r>
              <a:rPr lang="it-IT" sz="1100" b="0" i="1">
                <a:solidFill>
                  <a:srgbClr val="005587"/>
                </a:solidFill>
                <a:latin typeface="Verdana" panose="020B0604030504040204" pitchFamily="34" charset="0"/>
                <a:ea typeface="Verdana" panose="020B0604030504040204" pitchFamily="34" charset="0"/>
                <a:cs typeface="Verdana" panose="020B0604030504040204" pitchFamily="34" charset="0"/>
              </a:rPr>
              <a:t>HNWI</a:t>
            </a:r>
          </a:p>
          <a:p>
            <a:pPr algn="ctr">
              <a:defRPr/>
            </a:pPr>
            <a:r>
              <a:rPr lang="it-IT" sz="1100" b="0">
                <a:solidFill>
                  <a:srgbClr val="005587"/>
                </a:solidFill>
                <a:latin typeface="Verdana"/>
                <a:ea typeface="Verdana"/>
              </a:rPr>
              <a:t>UK R</a:t>
            </a:r>
            <a:r>
              <a:rPr lang="it-IT" sz="1100" b="0">
                <a:solidFill>
                  <a:srgbClr val="005587"/>
                </a:solidFill>
                <a:latin typeface="Verdana"/>
                <a:ea typeface="Verdana"/>
                <a:cs typeface="Verdana" panose="020B0604030504040204" pitchFamily="34" charset="0"/>
              </a:rPr>
              <a:t>ESIDENT* </a:t>
            </a:r>
            <a:endParaRPr lang="it-IT" sz="1100" b="0">
              <a:solidFill>
                <a:srgbClr val="005587"/>
              </a:solidFill>
              <a:latin typeface="Verdana" panose="020B0604030504040204" pitchFamily="34" charset="0"/>
              <a:ea typeface="Verdana" panose="020B0604030504040204" pitchFamily="34" charset="0"/>
              <a:cs typeface="Verdana" panose="020B0604030504040204" pitchFamily="34" charset="0"/>
            </a:endParaRPr>
          </a:p>
          <a:p>
            <a:pPr algn="just">
              <a:defRPr/>
            </a:pPr>
            <a:endParaRPr lang="it-IT" sz="1100" b="0">
              <a:solidFill>
                <a:srgbClr val="005587"/>
              </a:solidFill>
              <a:latin typeface="Verdana" panose="020B0604030504040204" pitchFamily="34" charset="0"/>
              <a:ea typeface="Verdana" panose="020B0604030504040204" pitchFamily="34" charset="0"/>
              <a:cs typeface="Verdana" panose="020B0604030504040204" pitchFamily="34" charset="0"/>
            </a:endParaRPr>
          </a:p>
        </p:txBody>
      </p:sp>
      <p:pic>
        <p:nvPicPr>
          <p:cNvPr id="36" name="Picture 3">
            <a:extLst>
              <a:ext uri="{FF2B5EF4-FFF2-40B4-BE49-F238E27FC236}">
                <a16:creationId xmlns:a16="http://schemas.microsoft.com/office/drawing/2014/main" id="{7C22E7E7-3D9A-5363-946C-1321ED5CA074}"/>
              </a:ext>
            </a:extLst>
          </p:cNvPr>
          <p:cNvPicPr>
            <a:picLocks noChangeAspect="1"/>
          </p:cNvPicPr>
          <p:nvPr/>
        </p:nvPicPr>
        <p:blipFill>
          <a:blip r:embed="rId4"/>
          <a:stretch>
            <a:fillRect/>
          </a:stretch>
        </p:blipFill>
        <p:spPr>
          <a:xfrm>
            <a:off x="5236147" y="2415000"/>
            <a:ext cx="609600" cy="361950"/>
          </a:xfrm>
          <a:prstGeom prst="rect">
            <a:avLst/>
          </a:prstGeom>
        </p:spPr>
      </p:pic>
      <p:sp>
        <p:nvSpPr>
          <p:cNvPr id="37" name="Titolo 1">
            <a:extLst>
              <a:ext uri="{FF2B5EF4-FFF2-40B4-BE49-F238E27FC236}">
                <a16:creationId xmlns:a16="http://schemas.microsoft.com/office/drawing/2014/main" id="{B806C06C-2FBA-D89F-4346-42508DF79CC2}"/>
              </a:ext>
            </a:extLst>
          </p:cNvPr>
          <p:cNvSpPr txBox="1">
            <a:spLocks/>
          </p:cNvSpPr>
          <p:nvPr/>
        </p:nvSpPr>
        <p:spPr>
          <a:xfrm>
            <a:off x="2335456" y="3532184"/>
            <a:ext cx="4857668" cy="48131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it-IT" sz="1400">
                <a:latin typeface="Verdana" panose="020B0604030504040204" pitchFamily="34" charset="0"/>
                <a:ea typeface="Verdana" panose="020B0604030504040204" pitchFamily="34" charset="0"/>
                <a:cs typeface="Verdana" panose="020B0604030504040204" pitchFamily="34" charset="0"/>
              </a:rPr>
              <a:t>STEP 2 – </a:t>
            </a:r>
          </a:p>
          <a:p>
            <a:pPr algn="ctr">
              <a:defRPr/>
            </a:pPr>
            <a:r>
              <a:rPr lang="it-IT" sz="1400">
                <a:latin typeface="Verdana" panose="020B0604030504040204" pitchFamily="34" charset="0"/>
                <a:ea typeface="Verdana" panose="020B0604030504040204" pitchFamily="34" charset="0"/>
                <a:cs typeface="Verdana" panose="020B0604030504040204" pitchFamily="34" charset="0"/>
              </a:rPr>
              <a:t>1. INVESTOR VISA TO ITALYY</a:t>
            </a:r>
          </a:p>
          <a:p>
            <a:pPr algn="ctr">
              <a:defRPr/>
            </a:pPr>
            <a:r>
              <a:rPr lang="it-IT" sz="1400">
                <a:latin typeface="Verdana" panose="020B0604030504040204" pitchFamily="34" charset="0"/>
                <a:ea typeface="Verdana" panose="020B0604030504040204" pitchFamily="34" charset="0"/>
                <a:cs typeface="Verdana" panose="020B0604030504040204" pitchFamily="34" charset="0"/>
              </a:rPr>
              <a:t>2. SALE OF 100% shares in the UK company</a:t>
            </a:r>
          </a:p>
          <a:p>
            <a:pPr algn="ctr">
              <a:defRPr/>
            </a:pPr>
            <a:r>
              <a:rPr lang="it-IT" sz="1400">
                <a:latin typeface="Verdana" panose="020B0604030504040204" pitchFamily="34" charset="0"/>
                <a:ea typeface="Verdana" panose="020B0604030504040204" pitchFamily="34" charset="0"/>
                <a:cs typeface="Verdana" panose="020B0604030504040204" pitchFamily="34" charset="0"/>
              </a:rPr>
              <a:t>3. PROCEEDS in bank account in GUERNSEY </a:t>
            </a:r>
          </a:p>
          <a:p>
            <a:pPr algn="ctr">
              <a:defRPr/>
            </a:pPr>
            <a:r>
              <a:rPr lang="it-IT" sz="1400">
                <a:latin typeface="Verdana" panose="020B0604030504040204" pitchFamily="34" charset="0"/>
                <a:ea typeface="Verdana" panose="020B0604030504040204" pitchFamily="34" charset="0"/>
                <a:cs typeface="Verdana" panose="020B0604030504040204" pitchFamily="34" charset="0"/>
              </a:rPr>
              <a:t>4. NTR APPLICATION (RULING)</a:t>
            </a:r>
          </a:p>
          <a:p>
            <a:pPr algn="ctr">
              <a:defRPr/>
            </a:pPr>
            <a:endParaRPr lang="it-IT" sz="1400">
              <a:latin typeface="Verdana" panose="020B0604030504040204" pitchFamily="34" charset="0"/>
              <a:ea typeface="Verdana" panose="020B0604030504040204" pitchFamily="34" charset="0"/>
              <a:cs typeface="Verdana" panose="020B0604030504040204" pitchFamily="34" charset="0"/>
            </a:endParaRPr>
          </a:p>
          <a:p>
            <a:pPr algn="just">
              <a:defRPr/>
            </a:pPr>
            <a:endParaRPr lang="it-IT" sz="1400">
              <a:latin typeface="Verdana" panose="020B0604030504040204" pitchFamily="34" charset="0"/>
              <a:ea typeface="Verdana" panose="020B0604030504040204" pitchFamily="34" charset="0"/>
              <a:cs typeface="Verdana" panose="020B0604030504040204" pitchFamily="34" charset="0"/>
            </a:endParaRPr>
          </a:p>
        </p:txBody>
      </p:sp>
      <p:cxnSp>
        <p:nvCxnSpPr>
          <p:cNvPr id="38" name="Straight Connector 12">
            <a:extLst>
              <a:ext uri="{FF2B5EF4-FFF2-40B4-BE49-F238E27FC236}">
                <a16:creationId xmlns:a16="http://schemas.microsoft.com/office/drawing/2014/main" id="{FD7CD176-4D4D-688B-172E-5F4CF2F1B33C}"/>
              </a:ext>
            </a:extLst>
          </p:cNvPr>
          <p:cNvCxnSpPr>
            <a:cxnSpLocks/>
          </p:cNvCxnSpPr>
          <p:nvPr/>
        </p:nvCxnSpPr>
        <p:spPr>
          <a:xfrm>
            <a:off x="719392" y="4709778"/>
            <a:ext cx="8011939" cy="0"/>
          </a:xfrm>
          <a:prstGeom prst="line">
            <a:avLst/>
          </a:prstGeom>
          <a:ln>
            <a:solidFill>
              <a:srgbClr val="92D050"/>
            </a:solidFill>
            <a:prstDash val="sysDash"/>
          </a:ln>
        </p:spPr>
        <p:style>
          <a:lnRef idx="2">
            <a:schemeClr val="accent1"/>
          </a:lnRef>
          <a:fillRef idx="0">
            <a:schemeClr val="accent1"/>
          </a:fillRef>
          <a:effectRef idx="1">
            <a:schemeClr val="accent1"/>
          </a:effectRef>
          <a:fontRef idx="minor">
            <a:schemeClr val="tx1"/>
          </a:fontRef>
        </p:style>
      </p:cxnSp>
      <p:cxnSp>
        <p:nvCxnSpPr>
          <p:cNvPr id="39" name="Connettore 2 38">
            <a:extLst>
              <a:ext uri="{FF2B5EF4-FFF2-40B4-BE49-F238E27FC236}">
                <a16:creationId xmlns:a16="http://schemas.microsoft.com/office/drawing/2014/main" id="{41E1910D-2FBF-E6DA-44B9-54A8FDD5BE27}"/>
              </a:ext>
            </a:extLst>
          </p:cNvPr>
          <p:cNvCxnSpPr>
            <a:cxnSpLocks/>
          </p:cNvCxnSpPr>
          <p:nvPr/>
        </p:nvCxnSpPr>
        <p:spPr>
          <a:xfrm flipH="1">
            <a:off x="3739045" y="2915555"/>
            <a:ext cx="511259" cy="210338"/>
          </a:xfrm>
          <a:prstGeom prst="straightConnector1">
            <a:avLst/>
          </a:prstGeom>
          <a:ln w="28575">
            <a:prstDash val="solid"/>
            <a:tailEnd type="triangle"/>
          </a:ln>
        </p:spPr>
        <p:style>
          <a:lnRef idx="3">
            <a:schemeClr val="accent1"/>
          </a:lnRef>
          <a:fillRef idx="0">
            <a:schemeClr val="accent1"/>
          </a:fillRef>
          <a:effectRef idx="2">
            <a:schemeClr val="accent1"/>
          </a:effectRef>
          <a:fontRef idx="minor">
            <a:schemeClr val="tx1"/>
          </a:fontRef>
        </p:style>
      </p:cxnSp>
      <p:cxnSp>
        <p:nvCxnSpPr>
          <p:cNvPr id="40" name="Connettore 2 39">
            <a:extLst>
              <a:ext uri="{FF2B5EF4-FFF2-40B4-BE49-F238E27FC236}">
                <a16:creationId xmlns:a16="http://schemas.microsoft.com/office/drawing/2014/main" id="{2708C925-4912-506C-F665-248A440590BF}"/>
              </a:ext>
            </a:extLst>
          </p:cNvPr>
          <p:cNvCxnSpPr>
            <a:cxnSpLocks/>
          </p:cNvCxnSpPr>
          <p:nvPr/>
        </p:nvCxnSpPr>
        <p:spPr>
          <a:xfrm>
            <a:off x="4809206" y="2922412"/>
            <a:ext cx="470962" cy="198558"/>
          </a:xfrm>
          <a:prstGeom prst="straightConnector1">
            <a:avLst/>
          </a:prstGeom>
          <a:ln w="28575">
            <a:prstDash val="solid"/>
            <a:tailEnd type="triangle"/>
          </a:ln>
        </p:spPr>
        <p:style>
          <a:lnRef idx="3">
            <a:schemeClr val="accent1"/>
          </a:lnRef>
          <a:fillRef idx="0">
            <a:schemeClr val="accent1"/>
          </a:fillRef>
          <a:effectRef idx="2">
            <a:schemeClr val="accent1"/>
          </a:effectRef>
          <a:fontRef idx="minor">
            <a:schemeClr val="tx1"/>
          </a:fontRef>
        </p:style>
      </p:cxnSp>
      <p:pic>
        <p:nvPicPr>
          <p:cNvPr id="41" name="Graphic 44" descr="Factory with solid fill">
            <a:extLst>
              <a:ext uri="{FF2B5EF4-FFF2-40B4-BE49-F238E27FC236}">
                <a16:creationId xmlns:a16="http://schemas.microsoft.com/office/drawing/2014/main" id="{08FC074E-53A5-CD32-DA36-6B516D7361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05503" y="3020724"/>
            <a:ext cx="481311" cy="481311"/>
          </a:xfrm>
          <a:prstGeom prst="rect">
            <a:avLst/>
          </a:prstGeom>
        </p:spPr>
      </p:pic>
      <p:sp>
        <p:nvSpPr>
          <p:cNvPr id="42" name="Titolo 1">
            <a:extLst>
              <a:ext uri="{FF2B5EF4-FFF2-40B4-BE49-F238E27FC236}">
                <a16:creationId xmlns:a16="http://schemas.microsoft.com/office/drawing/2014/main" id="{9FDB00A3-A329-F9A9-4F7B-3F64F528A8AB}"/>
              </a:ext>
            </a:extLst>
          </p:cNvPr>
          <p:cNvSpPr txBox="1">
            <a:spLocks/>
          </p:cNvSpPr>
          <p:nvPr/>
        </p:nvSpPr>
        <p:spPr>
          <a:xfrm>
            <a:off x="2994433" y="3212384"/>
            <a:ext cx="1730929" cy="40435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defRPr/>
            </a:pPr>
            <a:r>
              <a:rPr lang="en-GB" sz="1100" b="0">
                <a:solidFill>
                  <a:srgbClr val="005587"/>
                </a:solidFill>
                <a:latin typeface="Verdana" panose="020B0604030504040204" pitchFamily="34" charset="0"/>
                <a:ea typeface="Verdana" panose="020B0604030504040204" pitchFamily="34" charset="0"/>
                <a:cs typeface="Verdana" panose="020B0604030504040204" pitchFamily="34" charset="0"/>
              </a:rPr>
              <a:t>100% company</a:t>
            </a:r>
          </a:p>
        </p:txBody>
      </p:sp>
      <p:sp>
        <p:nvSpPr>
          <p:cNvPr id="43" name="Oval 47">
            <a:extLst>
              <a:ext uri="{FF2B5EF4-FFF2-40B4-BE49-F238E27FC236}">
                <a16:creationId xmlns:a16="http://schemas.microsoft.com/office/drawing/2014/main" id="{36B4220D-168D-E745-3C0D-717065364234}"/>
              </a:ext>
            </a:extLst>
          </p:cNvPr>
          <p:cNvSpPr/>
          <p:nvPr/>
        </p:nvSpPr>
        <p:spPr>
          <a:xfrm>
            <a:off x="7303135" y="3554206"/>
            <a:ext cx="1583215" cy="984706"/>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a:t>Before the transfer!</a:t>
            </a:r>
          </a:p>
        </p:txBody>
      </p:sp>
      <p:pic>
        <p:nvPicPr>
          <p:cNvPr id="44" name="Picture 3">
            <a:extLst>
              <a:ext uri="{FF2B5EF4-FFF2-40B4-BE49-F238E27FC236}">
                <a16:creationId xmlns:a16="http://schemas.microsoft.com/office/drawing/2014/main" id="{14A29FEC-F7E6-F823-59E7-EF25CB35E38E}"/>
              </a:ext>
            </a:extLst>
          </p:cNvPr>
          <p:cNvPicPr>
            <a:picLocks noChangeAspect="1"/>
          </p:cNvPicPr>
          <p:nvPr/>
        </p:nvPicPr>
        <p:blipFill>
          <a:blip r:embed="rId4"/>
          <a:stretch>
            <a:fillRect/>
          </a:stretch>
        </p:blipFill>
        <p:spPr>
          <a:xfrm>
            <a:off x="4250304" y="3234755"/>
            <a:ext cx="271678" cy="161309"/>
          </a:xfrm>
          <a:prstGeom prst="rect">
            <a:avLst/>
          </a:prstGeom>
        </p:spPr>
      </p:pic>
      <p:pic>
        <p:nvPicPr>
          <p:cNvPr id="45" name="Picture 50">
            <a:extLst>
              <a:ext uri="{FF2B5EF4-FFF2-40B4-BE49-F238E27FC236}">
                <a16:creationId xmlns:a16="http://schemas.microsoft.com/office/drawing/2014/main" id="{6177AC1D-1D8C-A494-36D6-E0ECB1C10642}"/>
              </a:ext>
            </a:extLst>
          </p:cNvPr>
          <p:cNvPicPr>
            <a:picLocks noChangeAspect="1"/>
          </p:cNvPicPr>
          <p:nvPr/>
        </p:nvPicPr>
        <p:blipFill>
          <a:blip r:embed="rId7"/>
          <a:stretch>
            <a:fillRect/>
          </a:stretch>
        </p:blipFill>
        <p:spPr>
          <a:xfrm>
            <a:off x="7465018" y="3155935"/>
            <a:ext cx="351628" cy="331286"/>
          </a:xfrm>
          <a:prstGeom prst="rect">
            <a:avLst/>
          </a:prstGeom>
        </p:spPr>
      </p:pic>
      <p:sp>
        <p:nvSpPr>
          <p:cNvPr id="46" name="Titolo 1">
            <a:extLst>
              <a:ext uri="{FF2B5EF4-FFF2-40B4-BE49-F238E27FC236}">
                <a16:creationId xmlns:a16="http://schemas.microsoft.com/office/drawing/2014/main" id="{DD01513D-6B56-2BF0-1E07-DA453939BFB2}"/>
              </a:ext>
            </a:extLst>
          </p:cNvPr>
          <p:cNvSpPr txBox="1">
            <a:spLocks/>
          </p:cNvSpPr>
          <p:nvPr/>
        </p:nvSpPr>
        <p:spPr>
          <a:xfrm>
            <a:off x="5143747" y="3232646"/>
            <a:ext cx="2497085" cy="44085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sz="1100" b="0">
                <a:solidFill>
                  <a:srgbClr val="005587"/>
                </a:solidFill>
                <a:latin typeface="Verdana" panose="020B0604030504040204" pitchFamily="34" charset="0"/>
                <a:ea typeface="Verdana" panose="020B0604030504040204" pitchFamily="34" charset="0"/>
                <a:cs typeface="Verdana" panose="020B0604030504040204" pitchFamily="34" charset="0"/>
              </a:rPr>
              <a:t>cash and investment </a:t>
            </a:r>
            <a:r>
              <a:rPr lang="en-GB" sz="1100" b="0" err="1">
                <a:solidFill>
                  <a:srgbClr val="005587"/>
                </a:solidFill>
                <a:latin typeface="Verdana" panose="020B0604030504040204" pitchFamily="34" charset="0"/>
                <a:ea typeface="Verdana" panose="020B0604030504040204" pitchFamily="34" charset="0"/>
                <a:cs typeface="Verdana" panose="020B0604030504040204" pitchFamily="34" charset="0"/>
              </a:rPr>
              <a:t>porftolio</a:t>
            </a:r>
            <a:endParaRPr lang="en-GB" sz="1100" b="0">
              <a:solidFill>
                <a:srgbClr val="005587"/>
              </a:solidFill>
              <a:latin typeface="Verdana" panose="020B0604030504040204" pitchFamily="34" charset="0"/>
              <a:ea typeface="Verdana" panose="020B0604030504040204" pitchFamily="34" charset="0"/>
              <a:cs typeface="Verdana" panose="020B0604030504040204" pitchFamily="34" charset="0"/>
            </a:endParaRPr>
          </a:p>
        </p:txBody>
      </p:sp>
      <p:pic>
        <p:nvPicPr>
          <p:cNvPr id="47" name="Picture 22" descr="j0415074">
            <a:extLst>
              <a:ext uri="{FF2B5EF4-FFF2-40B4-BE49-F238E27FC236}">
                <a16:creationId xmlns:a16="http://schemas.microsoft.com/office/drawing/2014/main" id="{831B8685-6CAE-1005-F500-6FA8493F7A31}"/>
              </a:ext>
            </a:extLst>
          </p:cNvPr>
          <p:cNvPicPr>
            <a:picLocks noChangeAspect="1" noChangeArrowheads="1"/>
          </p:cNvPicPr>
          <p:nvPr/>
        </p:nvPicPr>
        <p:blipFill>
          <a:blip r:embed="rId8"/>
          <a:srcRect/>
          <a:stretch>
            <a:fillRect/>
          </a:stretch>
        </p:blipFill>
        <p:spPr bwMode="auto">
          <a:xfrm>
            <a:off x="5413487" y="2935992"/>
            <a:ext cx="374774" cy="352088"/>
          </a:xfrm>
          <a:prstGeom prst="rect">
            <a:avLst/>
          </a:prstGeom>
          <a:noFill/>
          <a:ln w="9525">
            <a:noFill/>
            <a:miter lim="800000"/>
            <a:headEnd/>
            <a:tailEnd/>
          </a:ln>
        </p:spPr>
      </p:pic>
      <p:pic>
        <p:nvPicPr>
          <p:cNvPr id="48" name="Picture 2" descr="Immagine che contiene clipart, disegno, illustrazione, Viso umano&#10;&#10;Descrizione generata automaticamente">
            <a:extLst>
              <a:ext uri="{FF2B5EF4-FFF2-40B4-BE49-F238E27FC236}">
                <a16:creationId xmlns:a16="http://schemas.microsoft.com/office/drawing/2014/main" id="{84512B6F-8ED6-1895-46C8-5A2627E4DE9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67975" y="1535350"/>
            <a:ext cx="813537" cy="81353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
            <a:extLst>
              <a:ext uri="{FF2B5EF4-FFF2-40B4-BE49-F238E27FC236}">
                <a16:creationId xmlns:a16="http://schemas.microsoft.com/office/drawing/2014/main" id="{459F9FC0-FE98-BBB7-7797-5CA3D0A22005}"/>
              </a:ext>
            </a:extLst>
          </p:cNvPr>
          <p:cNvPicPr>
            <a:picLocks noChangeAspect="1"/>
          </p:cNvPicPr>
          <p:nvPr/>
        </p:nvPicPr>
        <p:blipFill>
          <a:blip r:embed="rId4"/>
          <a:stretch>
            <a:fillRect/>
          </a:stretch>
        </p:blipFill>
        <p:spPr>
          <a:xfrm>
            <a:off x="7917615" y="3212384"/>
            <a:ext cx="354253" cy="210338"/>
          </a:xfrm>
          <a:prstGeom prst="rect">
            <a:avLst/>
          </a:prstGeom>
        </p:spPr>
      </p:pic>
      <p:pic>
        <p:nvPicPr>
          <p:cNvPr id="50" name="Picture 3">
            <a:extLst>
              <a:ext uri="{FF2B5EF4-FFF2-40B4-BE49-F238E27FC236}">
                <a16:creationId xmlns:a16="http://schemas.microsoft.com/office/drawing/2014/main" id="{28526172-CDEB-D969-FB36-E18EC62D106A}"/>
              </a:ext>
            </a:extLst>
          </p:cNvPr>
          <p:cNvPicPr>
            <a:picLocks noChangeAspect="1"/>
          </p:cNvPicPr>
          <p:nvPr/>
        </p:nvPicPr>
        <p:blipFill>
          <a:blip r:embed="rId7"/>
          <a:stretch>
            <a:fillRect/>
          </a:stretch>
        </p:blipFill>
        <p:spPr>
          <a:xfrm>
            <a:off x="7403535" y="6107518"/>
            <a:ext cx="351628" cy="331286"/>
          </a:xfrm>
          <a:prstGeom prst="rect">
            <a:avLst/>
          </a:prstGeom>
        </p:spPr>
      </p:pic>
      <p:pic>
        <p:nvPicPr>
          <p:cNvPr id="51" name="Picture 22" descr="j0415074">
            <a:extLst>
              <a:ext uri="{FF2B5EF4-FFF2-40B4-BE49-F238E27FC236}">
                <a16:creationId xmlns:a16="http://schemas.microsoft.com/office/drawing/2014/main" id="{E877DA2E-B65B-16E3-62F1-8BDF504FD89D}"/>
              </a:ext>
            </a:extLst>
          </p:cNvPr>
          <p:cNvPicPr>
            <a:picLocks noChangeAspect="1" noChangeArrowheads="1"/>
          </p:cNvPicPr>
          <p:nvPr/>
        </p:nvPicPr>
        <p:blipFill>
          <a:blip r:embed="rId8"/>
          <a:srcRect/>
          <a:stretch>
            <a:fillRect/>
          </a:stretch>
        </p:blipFill>
        <p:spPr bwMode="auto">
          <a:xfrm>
            <a:off x="7003246" y="6070806"/>
            <a:ext cx="374774" cy="352088"/>
          </a:xfrm>
          <a:prstGeom prst="rect">
            <a:avLst/>
          </a:prstGeom>
          <a:noFill/>
          <a:ln w="9525">
            <a:noFill/>
            <a:miter lim="800000"/>
            <a:headEnd/>
            <a:tailEnd/>
          </a:ln>
        </p:spPr>
      </p:pic>
      <p:sp>
        <p:nvSpPr>
          <p:cNvPr id="52" name="Oval 7">
            <a:extLst>
              <a:ext uri="{FF2B5EF4-FFF2-40B4-BE49-F238E27FC236}">
                <a16:creationId xmlns:a16="http://schemas.microsoft.com/office/drawing/2014/main" id="{A2DCB687-03D8-7105-2BE6-9AAD2858DE4F}"/>
              </a:ext>
            </a:extLst>
          </p:cNvPr>
          <p:cNvSpPr/>
          <p:nvPr/>
        </p:nvSpPr>
        <p:spPr>
          <a:xfrm>
            <a:off x="7312443" y="5007439"/>
            <a:ext cx="1583215" cy="984706"/>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a:t>After the transfer!</a:t>
            </a:r>
          </a:p>
        </p:txBody>
      </p:sp>
    </p:spTree>
    <p:extLst>
      <p:ext uri="{BB962C8B-B14F-4D97-AF65-F5344CB8AC3E}">
        <p14:creationId xmlns:p14="http://schemas.microsoft.com/office/powerpoint/2010/main" val="380176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5987" y="434537"/>
            <a:ext cx="8027085" cy="822828"/>
          </a:xfrm>
        </p:spPr>
        <p:txBody>
          <a:bodyPr>
            <a:normAutofit fontScale="90000"/>
          </a:bodyPr>
          <a:lstStyle/>
          <a:p>
            <a:r>
              <a:rPr lang="it-IT" b="1" dirty="0">
                <a:latin typeface="+mn-lt"/>
              </a:rPr>
              <a:t>ITALY: </a:t>
            </a:r>
            <a:r>
              <a:rPr lang="en-US" b="1" dirty="0">
                <a:latin typeface="+mn-lt"/>
              </a:rPr>
              <a:t>CASE STUDY (B) RELOCATION AND TRUST</a:t>
            </a:r>
            <a:endParaRPr lang="en-GB" b="1" dirty="0">
              <a:latin typeface="+mn-lt"/>
            </a:endParaRPr>
          </a:p>
        </p:txBody>
      </p:sp>
      <p:sp>
        <p:nvSpPr>
          <p:cNvPr id="7" name="Slide Number Placeholder 6"/>
          <p:cNvSpPr>
            <a:spLocks noGrp="1"/>
          </p:cNvSpPr>
          <p:nvPr>
            <p:ph type="sldNum" sz="quarter" idx="12"/>
          </p:nvPr>
        </p:nvSpPr>
        <p:spPr/>
        <p:txBody>
          <a:bodyPr/>
          <a:lstStyle/>
          <a:p>
            <a:fld id="{6A161F47-20D0-4C86-8B77-9039A1A577CF}" type="slidenum">
              <a:rPr lang="en-GB" smtClean="0"/>
              <a:t>17</a:t>
            </a:fld>
            <a:endParaRPr lang="en-GB"/>
          </a:p>
        </p:txBody>
      </p:sp>
      <p:sp>
        <p:nvSpPr>
          <p:cNvPr id="3" name="Triangolo isoscele 2">
            <a:extLst>
              <a:ext uri="{FF2B5EF4-FFF2-40B4-BE49-F238E27FC236}">
                <a16:creationId xmlns:a16="http://schemas.microsoft.com/office/drawing/2014/main" id="{7BFD208F-DDD3-4D12-A23E-40B5047EF331}"/>
              </a:ext>
            </a:extLst>
          </p:cNvPr>
          <p:cNvSpPr/>
          <p:nvPr/>
        </p:nvSpPr>
        <p:spPr>
          <a:xfrm>
            <a:off x="2144464" y="1376571"/>
            <a:ext cx="2164391" cy="1354650"/>
          </a:xfrm>
          <a:prstGeom prst="triangl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it-IT" sz="1600" b="1">
                <a:solidFill>
                  <a:schemeClr val="lt1"/>
                </a:solidFill>
                <a:latin typeface="Verdana" panose="020B0604030504040204" pitchFamily="34" charset="0"/>
                <a:ea typeface="Verdana" panose="020B0604030504040204" pitchFamily="34" charset="0"/>
                <a:cs typeface="Verdana" panose="020B0604030504040204" pitchFamily="34" charset="0"/>
              </a:rPr>
              <a:t>TRUST</a:t>
            </a:r>
          </a:p>
        </p:txBody>
      </p:sp>
      <p:pic>
        <p:nvPicPr>
          <p:cNvPr id="5" name="Picture 22" descr="j0415074">
            <a:extLst>
              <a:ext uri="{FF2B5EF4-FFF2-40B4-BE49-F238E27FC236}">
                <a16:creationId xmlns:a16="http://schemas.microsoft.com/office/drawing/2014/main" id="{AE3D00C0-8181-4CAD-BF6F-622AEB5D666F}"/>
              </a:ext>
            </a:extLst>
          </p:cNvPr>
          <p:cNvPicPr>
            <a:picLocks noChangeAspect="1" noChangeArrowheads="1"/>
          </p:cNvPicPr>
          <p:nvPr/>
        </p:nvPicPr>
        <p:blipFill>
          <a:blip r:embed="rId3"/>
          <a:srcRect/>
          <a:stretch>
            <a:fillRect/>
          </a:stretch>
        </p:blipFill>
        <p:spPr bwMode="auto">
          <a:xfrm>
            <a:off x="6865029" y="2894414"/>
            <a:ext cx="735119" cy="690620"/>
          </a:xfrm>
          <a:prstGeom prst="rect">
            <a:avLst/>
          </a:prstGeom>
          <a:noFill/>
          <a:ln w="9525">
            <a:noFill/>
            <a:miter lim="800000"/>
            <a:headEnd/>
            <a:tailEnd/>
          </a:ln>
        </p:spPr>
      </p:pic>
      <p:sp>
        <p:nvSpPr>
          <p:cNvPr id="6" name="Rectangle 17">
            <a:extLst>
              <a:ext uri="{FF2B5EF4-FFF2-40B4-BE49-F238E27FC236}">
                <a16:creationId xmlns:a16="http://schemas.microsoft.com/office/drawing/2014/main" id="{A852FE45-1C9D-4C2A-ADE5-3BEF54E51BDB}"/>
              </a:ext>
            </a:extLst>
          </p:cNvPr>
          <p:cNvSpPr>
            <a:spLocks noChangeArrowheads="1"/>
          </p:cNvSpPr>
          <p:nvPr/>
        </p:nvSpPr>
        <p:spPr bwMode="gray">
          <a:xfrm>
            <a:off x="1240578" y="2813985"/>
            <a:ext cx="4396401" cy="1506755"/>
          </a:xfrm>
          <a:prstGeom prst="rect">
            <a:avLst/>
          </a:prstGeom>
          <a:noFill/>
          <a:ln w="57150">
            <a:solidFill>
              <a:srgbClr val="1F497D"/>
            </a:solidFill>
            <a:miter lim="800000"/>
            <a:headEnd/>
            <a:tailEnd/>
          </a:ln>
        </p:spPr>
        <p:txBody>
          <a:bodyPr wrap="none" lIns="0" tIns="0" rIns="0" bIns="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11138" marR="0" lvl="2" indent="-207963" algn="ctr" defTabSz="914400" rtl="0" eaLnBrk="1" fontAlgn="auto" latinLnBrk="0" hangingPunct="1">
              <a:lnSpc>
                <a:spcPct val="95000"/>
              </a:lnSpc>
              <a:spcBef>
                <a:spcPts val="0"/>
              </a:spcBef>
              <a:spcAft>
                <a:spcPts val="0"/>
              </a:spcAft>
              <a:buClrTx/>
              <a:buSzTx/>
              <a:buFontTx/>
              <a:buNone/>
              <a:tabLst/>
              <a:defRPr/>
            </a:pPr>
            <a:endParaRPr lang="it-IT" b="1" i="1" kern="0">
              <a:solidFill>
                <a:prstClr val="black"/>
              </a:solidFill>
              <a:latin typeface="Calibri"/>
            </a:endParaRPr>
          </a:p>
          <a:p>
            <a:pPr marL="211138" marR="0" lvl="2" indent="-207963" algn="ctr" defTabSz="914400" rtl="0" eaLnBrk="1" fontAlgn="auto" latinLnBrk="0" hangingPunct="1">
              <a:lnSpc>
                <a:spcPct val="95000"/>
              </a:lnSpc>
              <a:spcBef>
                <a:spcPts val="0"/>
              </a:spcBef>
              <a:spcAft>
                <a:spcPts val="0"/>
              </a:spcAft>
              <a:buClrTx/>
              <a:buSzTx/>
              <a:buFontTx/>
              <a:buNone/>
              <a:tabLst/>
              <a:defRPr/>
            </a:pPr>
            <a:r>
              <a:rPr lang="it-IT" i="1" kern="0">
                <a:solidFill>
                  <a:prstClr val="black"/>
                </a:solidFill>
                <a:latin typeface="Calibri"/>
              </a:rPr>
              <a:t>Trust fund</a:t>
            </a:r>
            <a:endParaRPr kumimoji="0" lang="it-IT" sz="1800" i="1" u="none" strike="noStrike" kern="0" cap="none" spc="0" normalizeH="0" baseline="0">
              <a:ln>
                <a:noFill/>
              </a:ln>
              <a:solidFill>
                <a:prstClr val="black"/>
              </a:solidFill>
              <a:effectLst/>
              <a:uLnTx/>
              <a:uFillTx/>
              <a:latin typeface="Calibri"/>
              <a:ea typeface="+mn-ea"/>
              <a:cs typeface="+mn-cs"/>
            </a:endParaRPr>
          </a:p>
        </p:txBody>
      </p:sp>
      <p:sp>
        <p:nvSpPr>
          <p:cNvPr id="8" name="CasellaDiTesto 30">
            <a:extLst>
              <a:ext uri="{FF2B5EF4-FFF2-40B4-BE49-F238E27FC236}">
                <a16:creationId xmlns:a16="http://schemas.microsoft.com/office/drawing/2014/main" id="{875E81C7-B823-4B0A-AFF2-E1F59600154A}"/>
              </a:ext>
            </a:extLst>
          </p:cNvPr>
          <p:cNvSpPr txBox="1"/>
          <p:nvPr/>
        </p:nvSpPr>
        <p:spPr>
          <a:xfrm>
            <a:off x="5842862" y="3572186"/>
            <a:ext cx="2308391"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1200" b="1" i="1">
                <a:solidFill>
                  <a:srgbClr val="262626"/>
                </a:solidFill>
                <a:latin typeface="Verdana" panose="020B0604030504040204" pitchFamily="34" charset="0"/>
                <a:ea typeface="Verdana" panose="020B0604030504040204" pitchFamily="34" charset="0"/>
                <a:cs typeface="Verdana" panose="020B0604030504040204" pitchFamily="34" charset="0"/>
              </a:rPr>
              <a:t>Guernsey </a:t>
            </a:r>
          </a:p>
          <a:p>
            <a:pPr algn="ctr"/>
            <a:r>
              <a:rPr lang="it-IT" sz="1200" b="1" i="1">
                <a:solidFill>
                  <a:srgbClr val="262626"/>
                </a:solidFill>
                <a:latin typeface="Verdana" panose="020B0604030504040204" pitchFamily="34" charset="0"/>
                <a:ea typeface="Verdana" panose="020B0604030504040204" pitchFamily="34" charset="0"/>
                <a:cs typeface="Verdana" panose="020B0604030504040204" pitchFamily="34" charset="0"/>
              </a:rPr>
              <a:t>PORTFOLIO INVESTMENTS</a:t>
            </a:r>
          </a:p>
        </p:txBody>
      </p:sp>
      <p:sp>
        <p:nvSpPr>
          <p:cNvPr id="9" name="CasellaDiTesto 30">
            <a:extLst>
              <a:ext uri="{FF2B5EF4-FFF2-40B4-BE49-F238E27FC236}">
                <a16:creationId xmlns:a16="http://schemas.microsoft.com/office/drawing/2014/main" id="{CB2F5B32-4A21-42D3-BD39-3F72834852F5}"/>
              </a:ext>
            </a:extLst>
          </p:cNvPr>
          <p:cNvSpPr txBox="1"/>
          <p:nvPr/>
        </p:nvSpPr>
        <p:spPr>
          <a:xfrm>
            <a:off x="3629106" y="3946196"/>
            <a:ext cx="2007873"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1400" b="1" i="1">
                <a:solidFill>
                  <a:srgbClr val="262626"/>
                </a:solidFill>
                <a:latin typeface="Grandview" panose="020B0502040204020203" pitchFamily="34" charset="0"/>
                <a:ea typeface="Verdana" panose="020B0604030504040204" pitchFamily="34" charset="0"/>
                <a:cs typeface="Verdana" panose="020B0604030504040204" pitchFamily="34" charset="0"/>
              </a:rPr>
              <a:t>VILLA in Switzerland</a:t>
            </a:r>
          </a:p>
        </p:txBody>
      </p:sp>
      <p:sp>
        <p:nvSpPr>
          <p:cNvPr id="10" name="CasellaDiTesto 6">
            <a:extLst>
              <a:ext uri="{FF2B5EF4-FFF2-40B4-BE49-F238E27FC236}">
                <a16:creationId xmlns:a16="http://schemas.microsoft.com/office/drawing/2014/main" id="{E0DDC3BB-9021-4F45-874F-CB5BB0BAB68D}"/>
              </a:ext>
            </a:extLst>
          </p:cNvPr>
          <p:cNvSpPr txBox="1"/>
          <p:nvPr/>
        </p:nvSpPr>
        <p:spPr>
          <a:xfrm>
            <a:off x="2959751" y="5150814"/>
            <a:ext cx="4563985"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600">
                <a:solidFill>
                  <a:srgbClr val="005587"/>
                </a:solidFill>
                <a:latin typeface="Grandview" panose="020B0502040204020203" pitchFamily="34" charset="0"/>
                <a:ea typeface="Verdana" panose="020B0604030504040204" pitchFamily="34" charset="0"/>
                <a:cs typeface="Verdana" panose="020B0604030504040204" pitchFamily="34" charset="0"/>
              </a:rPr>
              <a:t>Mr Settlor moves his tax residence to Italy</a:t>
            </a:r>
          </a:p>
        </p:txBody>
      </p:sp>
      <p:pic>
        <p:nvPicPr>
          <p:cNvPr id="11" name="Immagine 10">
            <a:extLst>
              <a:ext uri="{FF2B5EF4-FFF2-40B4-BE49-F238E27FC236}">
                <a16:creationId xmlns:a16="http://schemas.microsoft.com/office/drawing/2014/main" id="{C8D01C84-EB96-4D22-AEBF-F61A9536895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652"/>
          <a:stretch/>
        </p:blipFill>
        <p:spPr>
          <a:xfrm>
            <a:off x="7736886" y="5974465"/>
            <a:ext cx="828734" cy="547667"/>
          </a:xfrm>
          <a:prstGeom prst="rect">
            <a:avLst/>
          </a:prstGeom>
        </p:spPr>
      </p:pic>
      <p:cxnSp>
        <p:nvCxnSpPr>
          <p:cNvPr id="12" name="Straight Connector 2">
            <a:extLst>
              <a:ext uri="{FF2B5EF4-FFF2-40B4-BE49-F238E27FC236}">
                <a16:creationId xmlns:a16="http://schemas.microsoft.com/office/drawing/2014/main" id="{A0DED3B9-2E93-462E-B5D0-8FC1CC5FB900}"/>
              </a:ext>
            </a:extLst>
          </p:cNvPr>
          <p:cNvCxnSpPr>
            <a:cxnSpLocks/>
          </p:cNvCxnSpPr>
          <p:nvPr/>
        </p:nvCxnSpPr>
        <p:spPr>
          <a:xfrm>
            <a:off x="1379175" y="4896289"/>
            <a:ext cx="8389966" cy="0"/>
          </a:xfrm>
          <a:prstGeom prst="line">
            <a:avLst/>
          </a:prstGeom>
          <a:ln>
            <a:solidFill>
              <a:srgbClr val="92D050"/>
            </a:solidFill>
            <a:prstDash val="sysDash"/>
          </a:ln>
        </p:spPr>
        <p:style>
          <a:lnRef idx="2">
            <a:schemeClr val="accent1"/>
          </a:lnRef>
          <a:fillRef idx="0">
            <a:schemeClr val="accent1"/>
          </a:fillRef>
          <a:effectRef idx="1">
            <a:schemeClr val="accent1"/>
          </a:effectRef>
          <a:fontRef idx="minor">
            <a:schemeClr val="tx1"/>
          </a:fontRef>
        </p:style>
      </p:cxnSp>
      <p:sp>
        <p:nvSpPr>
          <p:cNvPr id="13" name="Arrow: Down 33">
            <a:extLst>
              <a:ext uri="{FF2B5EF4-FFF2-40B4-BE49-F238E27FC236}">
                <a16:creationId xmlns:a16="http://schemas.microsoft.com/office/drawing/2014/main" id="{4C0C4F3F-B280-4C42-8331-5D7EE625252F}"/>
              </a:ext>
            </a:extLst>
          </p:cNvPr>
          <p:cNvSpPr/>
          <p:nvPr/>
        </p:nvSpPr>
        <p:spPr>
          <a:xfrm>
            <a:off x="7889434" y="1376571"/>
            <a:ext cx="523638" cy="4414979"/>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it-IT"/>
          </a:p>
        </p:txBody>
      </p:sp>
      <p:pic>
        <p:nvPicPr>
          <p:cNvPr id="14" name="Picture 3">
            <a:extLst>
              <a:ext uri="{FF2B5EF4-FFF2-40B4-BE49-F238E27FC236}">
                <a16:creationId xmlns:a16="http://schemas.microsoft.com/office/drawing/2014/main" id="{5424DBD1-78F3-0672-0B61-16BCC86E3FD2}"/>
              </a:ext>
            </a:extLst>
          </p:cNvPr>
          <p:cNvPicPr>
            <a:picLocks noChangeAspect="1"/>
          </p:cNvPicPr>
          <p:nvPr/>
        </p:nvPicPr>
        <p:blipFill>
          <a:blip r:embed="rId5"/>
          <a:stretch>
            <a:fillRect/>
          </a:stretch>
        </p:blipFill>
        <p:spPr>
          <a:xfrm>
            <a:off x="7846453" y="1364838"/>
            <a:ext cx="609600" cy="361950"/>
          </a:xfrm>
          <a:prstGeom prst="rect">
            <a:avLst/>
          </a:prstGeom>
        </p:spPr>
      </p:pic>
      <p:sp>
        <p:nvSpPr>
          <p:cNvPr id="16" name="Titolo 1">
            <a:extLst>
              <a:ext uri="{FF2B5EF4-FFF2-40B4-BE49-F238E27FC236}">
                <a16:creationId xmlns:a16="http://schemas.microsoft.com/office/drawing/2014/main" id="{E2555206-7512-BE7C-F6F7-663039010E6A}"/>
              </a:ext>
            </a:extLst>
          </p:cNvPr>
          <p:cNvSpPr txBox="1">
            <a:spLocks/>
          </p:cNvSpPr>
          <p:nvPr/>
        </p:nvSpPr>
        <p:spPr>
          <a:xfrm>
            <a:off x="3521457" y="5489368"/>
            <a:ext cx="3945276" cy="1253881"/>
          </a:xfrm>
          <a:prstGeom prst="rect">
            <a:avLst/>
          </a:prstGeom>
          <a:ln>
            <a:solidFill>
              <a:schemeClr val="tx1"/>
            </a:solid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5783">
              <a:defRPr/>
            </a:pPr>
            <a:r>
              <a:rPr lang="en-GB" sz="1100" b="0">
                <a:solidFill>
                  <a:srgbClr val="005587"/>
                </a:solidFill>
                <a:latin typeface="Verdana" panose="020B0604030504040204" pitchFamily="34" charset="0"/>
                <a:ea typeface="Verdana" panose="020B0604030504040204" pitchFamily="34" charset="0"/>
                <a:cs typeface="Verdana" panose="020B0604030504040204" pitchFamily="34" charset="0"/>
              </a:rPr>
              <a:t>«</a:t>
            </a:r>
            <a:r>
              <a:rPr lang="en-GB" sz="1100" b="0" i="1">
                <a:solidFill>
                  <a:srgbClr val="005587"/>
                </a:solidFill>
                <a:latin typeface="Verdana" panose="020B0604030504040204" pitchFamily="34" charset="0"/>
                <a:ea typeface="Verdana" panose="020B0604030504040204" pitchFamily="34" charset="0"/>
                <a:cs typeface="Verdana" panose="020B0604030504040204" pitchFamily="34" charset="0"/>
              </a:rPr>
              <a:t>NTR Regime</a:t>
            </a:r>
            <a:r>
              <a:rPr lang="en-GB" sz="1100" b="0">
                <a:solidFill>
                  <a:srgbClr val="005587"/>
                </a:solidFill>
                <a:latin typeface="Verdana" panose="020B0604030504040204" pitchFamily="34" charset="0"/>
                <a:ea typeface="Verdana" panose="020B0604030504040204" pitchFamily="34" charset="0"/>
                <a:cs typeface="Verdana" panose="020B0604030504040204" pitchFamily="34" charset="0"/>
              </a:rPr>
              <a:t>» FOR NON ITALIAN ASSETS</a:t>
            </a:r>
          </a:p>
          <a:p>
            <a:pPr algn="ctr" defTabSz="685783">
              <a:defRPr/>
            </a:pPr>
            <a:r>
              <a:rPr lang="en-GB" sz="1100" b="0">
                <a:solidFill>
                  <a:srgbClr val="005587"/>
                </a:solidFill>
                <a:latin typeface="Verdana" panose="020B0604030504040204" pitchFamily="34" charset="0"/>
                <a:ea typeface="Verdana" panose="020B0604030504040204" pitchFamily="34" charset="0"/>
                <a:cs typeface="Verdana" panose="020B0604030504040204" pitchFamily="34" charset="0"/>
              </a:rPr>
              <a:t>-</a:t>
            </a:r>
          </a:p>
          <a:p>
            <a:pPr algn="ctr" defTabSz="685783">
              <a:defRPr/>
            </a:pPr>
            <a:r>
              <a:rPr lang="en-GB" sz="1100">
                <a:solidFill>
                  <a:srgbClr val="005587"/>
                </a:solidFill>
                <a:latin typeface="Verdana" panose="020B0604030504040204" pitchFamily="34" charset="0"/>
                <a:ea typeface="Verdana" panose="020B0604030504040204" pitchFamily="34" charset="0"/>
                <a:cs typeface="Verdana" panose="020B0604030504040204" pitchFamily="34" charset="0"/>
              </a:rPr>
              <a:t>100.-000 lump sum</a:t>
            </a:r>
          </a:p>
          <a:p>
            <a:pPr algn="ctr" defTabSz="685783">
              <a:defRPr/>
            </a:pPr>
            <a:r>
              <a:rPr lang="en-GB" sz="1100">
                <a:solidFill>
                  <a:srgbClr val="005587"/>
                </a:solidFill>
                <a:latin typeface="Verdana" panose="020B0604030504040204" pitchFamily="34" charset="0"/>
                <a:ea typeface="Verdana" panose="020B0604030504040204" pitchFamily="34" charset="0"/>
                <a:cs typeface="Verdana" panose="020B0604030504040204" pitchFamily="34" charset="0"/>
              </a:rPr>
              <a:t>NO Financial monitoring</a:t>
            </a:r>
          </a:p>
          <a:p>
            <a:pPr algn="ctr" defTabSz="685783">
              <a:defRPr/>
            </a:pPr>
            <a:r>
              <a:rPr lang="en-GB" sz="1100">
                <a:solidFill>
                  <a:srgbClr val="005587"/>
                </a:solidFill>
                <a:latin typeface="Verdana" panose="020B0604030504040204" pitchFamily="34" charset="0"/>
                <a:ea typeface="Verdana" panose="020B0604030504040204" pitchFamily="34" charset="0"/>
                <a:cs typeface="Verdana" panose="020B0604030504040204" pitchFamily="34" charset="0"/>
              </a:rPr>
              <a:t>NO wealth tax</a:t>
            </a:r>
          </a:p>
          <a:p>
            <a:pPr algn="ctr" defTabSz="685783">
              <a:defRPr/>
            </a:pPr>
            <a:r>
              <a:rPr lang="en-GB" sz="1100">
                <a:solidFill>
                  <a:srgbClr val="005587"/>
                </a:solidFill>
                <a:latin typeface="Verdana" panose="020B0604030504040204" pitchFamily="34" charset="0"/>
                <a:ea typeface="Verdana" panose="020B0604030504040204" pitchFamily="34" charset="0"/>
                <a:cs typeface="Verdana" panose="020B0604030504040204" pitchFamily="34" charset="0"/>
              </a:rPr>
              <a:t>NO remittance</a:t>
            </a:r>
          </a:p>
        </p:txBody>
      </p:sp>
      <p:pic>
        <p:nvPicPr>
          <p:cNvPr id="17" name="Picture 7">
            <a:extLst>
              <a:ext uri="{FF2B5EF4-FFF2-40B4-BE49-F238E27FC236}">
                <a16:creationId xmlns:a16="http://schemas.microsoft.com/office/drawing/2014/main" id="{03F2B310-8E52-714A-6D9F-C63504A21D29}"/>
              </a:ext>
            </a:extLst>
          </p:cNvPr>
          <p:cNvPicPr>
            <a:picLocks noChangeAspect="1"/>
          </p:cNvPicPr>
          <p:nvPr/>
        </p:nvPicPr>
        <p:blipFill>
          <a:blip r:embed="rId6"/>
          <a:stretch>
            <a:fillRect/>
          </a:stretch>
        </p:blipFill>
        <p:spPr>
          <a:xfrm>
            <a:off x="3024043" y="1821493"/>
            <a:ext cx="450732" cy="390900"/>
          </a:xfrm>
          <a:prstGeom prst="rect">
            <a:avLst/>
          </a:prstGeom>
        </p:spPr>
      </p:pic>
      <p:pic>
        <p:nvPicPr>
          <p:cNvPr id="18" name="Picture 19">
            <a:extLst>
              <a:ext uri="{FF2B5EF4-FFF2-40B4-BE49-F238E27FC236}">
                <a16:creationId xmlns:a16="http://schemas.microsoft.com/office/drawing/2014/main" id="{22486766-7777-4347-C860-C3A7D09D8723}"/>
              </a:ext>
            </a:extLst>
          </p:cNvPr>
          <p:cNvPicPr>
            <a:picLocks noChangeAspect="1"/>
          </p:cNvPicPr>
          <p:nvPr/>
        </p:nvPicPr>
        <p:blipFill>
          <a:blip r:embed="rId7"/>
          <a:stretch>
            <a:fillRect/>
          </a:stretch>
        </p:blipFill>
        <p:spPr>
          <a:xfrm>
            <a:off x="2074081" y="3420055"/>
            <a:ext cx="504825" cy="514350"/>
          </a:xfrm>
          <a:prstGeom prst="rect">
            <a:avLst/>
          </a:prstGeom>
        </p:spPr>
      </p:pic>
      <p:pic>
        <p:nvPicPr>
          <p:cNvPr id="19" name="Picture 38">
            <a:extLst>
              <a:ext uri="{FF2B5EF4-FFF2-40B4-BE49-F238E27FC236}">
                <a16:creationId xmlns:a16="http://schemas.microsoft.com/office/drawing/2014/main" id="{9B294A47-1443-D61C-42CE-BBD1DBBB313D}"/>
              </a:ext>
            </a:extLst>
          </p:cNvPr>
          <p:cNvPicPr>
            <a:picLocks noChangeAspect="1"/>
          </p:cNvPicPr>
          <p:nvPr/>
        </p:nvPicPr>
        <p:blipFill>
          <a:blip r:embed="rId8"/>
          <a:stretch>
            <a:fillRect/>
          </a:stretch>
        </p:blipFill>
        <p:spPr>
          <a:xfrm>
            <a:off x="4465460" y="3385764"/>
            <a:ext cx="490538" cy="509588"/>
          </a:xfrm>
          <a:prstGeom prst="rect">
            <a:avLst/>
          </a:prstGeom>
        </p:spPr>
      </p:pic>
      <p:cxnSp>
        <p:nvCxnSpPr>
          <p:cNvPr id="20" name="Straight Arrow Connector 40">
            <a:extLst>
              <a:ext uri="{FF2B5EF4-FFF2-40B4-BE49-F238E27FC236}">
                <a16:creationId xmlns:a16="http://schemas.microsoft.com/office/drawing/2014/main" id="{03FE1ABA-B85E-658E-9F81-C6C0DBB440D1}"/>
              </a:ext>
            </a:extLst>
          </p:cNvPr>
          <p:cNvCxnSpPr>
            <a:cxnSpLocks/>
          </p:cNvCxnSpPr>
          <p:nvPr/>
        </p:nvCxnSpPr>
        <p:spPr>
          <a:xfrm flipH="1">
            <a:off x="2642849" y="5378412"/>
            <a:ext cx="703949" cy="365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Picture 2" descr="j0185972">
            <a:extLst>
              <a:ext uri="{FF2B5EF4-FFF2-40B4-BE49-F238E27FC236}">
                <a16:creationId xmlns:a16="http://schemas.microsoft.com/office/drawing/2014/main" id="{07E3FD68-B2A4-2591-FB4D-F0537CED011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24737" y="5538606"/>
            <a:ext cx="911024" cy="940894"/>
          </a:xfrm>
          <a:prstGeom prst="rect">
            <a:avLst/>
          </a:prstGeom>
          <a:noFill/>
          <a:extLst>
            <a:ext uri="{909E8E84-426E-40DD-AFC4-6F175D3DCCD1}">
              <a14:hiddenFill xmlns:a14="http://schemas.microsoft.com/office/drawing/2010/main">
                <a:solidFill>
                  <a:srgbClr val="FFFFFF"/>
                </a:solidFill>
              </a14:hiddenFill>
            </a:ext>
          </a:extLst>
        </p:spPr>
      </p:pic>
      <p:pic>
        <p:nvPicPr>
          <p:cNvPr id="22" name="Immagine 21">
            <a:extLst>
              <a:ext uri="{FF2B5EF4-FFF2-40B4-BE49-F238E27FC236}">
                <a16:creationId xmlns:a16="http://schemas.microsoft.com/office/drawing/2014/main" id="{77F66B0E-81C4-0A4F-5CB9-BA060DBADD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652"/>
          <a:stretch/>
        </p:blipFill>
        <p:spPr>
          <a:xfrm>
            <a:off x="2559126" y="5971701"/>
            <a:ext cx="523638" cy="346045"/>
          </a:xfrm>
          <a:prstGeom prst="rect">
            <a:avLst/>
          </a:prstGeom>
        </p:spPr>
      </p:pic>
      <p:pic>
        <p:nvPicPr>
          <p:cNvPr id="23" name="Picture 2" descr="j0185972">
            <a:extLst>
              <a:ext uri="{FF2B5EF4-FFF2-40B4-BE49-F238E27FC236}">
                <a16:creationId xmlns:a16="http://schemas.microsoft.com/office/drawing/2014/main" id="{ACC812F4-74E2-5DE7-A975-A336218646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49928" y="3522487"/>
            <a:ext cx="439127" cy="453524"/>
          </a:xfrm>
          <a:prstGeom prst="rect">
            <a:avLst/>
          </a:prstGeom>
          <a:noFill/>
          <a:extLst>
            <a:ext uri="{909E8E84-426E-40DD-AFC4-6F175D3DCCD1}">
              <a14:hiddenFill xmlns:a14="http://schemas.microsoft.com/office/drawing/2010/main">
                <a:solidFill>
                  <a:srgbClr val="FFFFFF"/>
                </a:solidFill>
              </a14:hiddenFill>
            </a:ext>
          </a:extLst>
        </p:spPr>
      </p:pic>
      <p:sp>
        <p:nvSpPr>
          <p:cNvPr id="24" name="Oval 1">
            <a:extLst>
              <a:ext uri="{FF2B5EF4-FFF2-40B4-BE49-F238E27FC236}">
                <a16:creationId xmlns:a16="http://schemas.microsoft.com/office/drawing/2014/main" id="{EF813EA6-B696-1EFC-46F5-A057EA89517A}"/>
              </a:ext>
            </a:extLst>
          </p:cNvPr>
          <p:cNvSpPr/>
          <p:nvPr/>
        </p:nvSpPr>
        <p:spPr>
          <a:xfrm>
            <a:off x="9668036" y="1364838"/>
            <a:ext cx="1583215" cy="984706"/>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a:t>After the transfer!</a:t>
            </a:r>
          </a:p>
        </p:txBody>
      </p:sp>
      <p:pic>
        <p:nvPicPr>
          <p:cNvPr id="25" name="Picture 5">
            <a:extLst>
              <a:ext uri="{FF2B5EF4-FFF2-40B4-BE49-F238E27FC236}">
                <a16:creationId xmlns:a16="http://schemas.microsoft.com/office/drawing/2014/main" id="{FC722434-C3C7-7EE2-477E-6FF046BF4600}"/>
              </a:ext>
            </a:extLst>
          </p:cNvPr>
          <p:cNvPicPr>
            <a:picLocks noChangeAspect="1"/>
          </p:cNvPicPr>
          <p:nvPr/>
        </p:nvPicPr>
        <p:blipFill>
          <a:blip r:embed="rId10"/>
          <a:stretch>
            <a:fillRect/>
          </a:stretch>
        </p:blipFill>
        <p:spPr>
          <a:xfrm>
            <a:off x="6254861" y="2989486"/>
            <a:ext cx="587691" cy="553693"/>
          </a:xfrm>
          <a:prstGeom prst="rect">
            <a:avLst/>
          </a:prstGeom>
        </p:spPr>
      </p:pic>
      <p:pic>
        <p:nvPicPr>
          <p:cNvPr id="26" name="Picture 22" descr="j0415074">
            <a:extLst>
              <a:ext uri="{FF2B5EF4-FFF2-40B4-BE49-F238E27FC236}">
                <a16:creationId xmlns:a16="http://schemas.microsoft.com/office/drawing/2014/main" id="{593002AF-73DE-A11C-BA50-E9E44EBF03F6}"/>
              </a:ext>
            </a:extLst>
          </p:cNvPr>
          <p:cNvPicPr>
            <a:picLocks noChangeAspect="1" noChangeArrowheads="1"/>
          </p:cNvPicPr>
          <p:nvPr/>
        </p:nvPicPr>
        <p:blipFill>
          <a:blip r:embed="rId3"/>
          <a:srcRect/>
          <a:stretch>
            <a:fillRect/>
          </a:stretch>
        </p:blipFill>
        <p:spPr bwMode="auto">
          <a:xfrm>
            <a:off x="3031960" y="3262000"/>
            <a:ext cx="735119" cy="690620"/>
          </a:xfrm>
          <a:prstGeom prst="rect">
            <a:avLst/>
          </a:prstGeom>
          <a:noFill/>
          <a:ln w="9525">
            <a:noFill/>
            <a:miter lim="800000"/>
            <a:headEnd/>
            <a:tailEnd/>
          </a:ln>
        </p:spPr>
      </p:pic>
      <p:pic>
        <p:nvPicPr>
          <p:cNvPr id="27" name="Picture 2" descr="Immagine che contiene clipart, disegno, illustrazione, Viso umano&#10;&#10;Descrizione generata automaticamente">
            <a:extLst>
              <a:ext uri="{FF2B5EF4-FFF2-40B4-BE49-F238E27FC236}">
                <a16:creationId xmlns:a16="http://schemas.microsoft.com/office/drawing/2014/main" id="{564B688A-88A5-A70D-46BF-1C56523B8B1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204" y="4458344"/>
            <a:ext cx="710224" cy="71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98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5987" y="434537"/>
            <a:ext cx="8027085" cy="822828"/>
          </a:xfrm>
        </p:spPr>
        <p:txBody>
          <a:bodyPr>
            <a:normAutofit fontScale="90000"/>
          </a:bodyPr>
          <a:lstStyle/>
          <a:p>
            <a:r>
              <a:rPr lang="it-IT" b="1" dirty="0">
                <a:latin typeface="+mn-lt"/>
              </a:rPr>
              <a:t>ITALY: </a:t>
            </a:r>
            <a:r>
              <a:rPr lang="en-US" b="1" dirty="0">
                <a:latin typeface="+mn-lt"/>
              </a:rPr>
              <a:t>CASE STUDY (C) RE WITHOUT RELOCATION</a:t>
            </a:r>
            <a:endParaRPr lang="en-GB" b="1" dirty="0">
              <a:latin typeface="+mn-lt"/>
            </a:endParaRPr>
          </a:p>
        </p:txBody>
      </p:sp>
      <p:sp>
        <p:nvSpPr>
          <p:cNvPr id="7" name="Slide Number Placeholder 6"/>
          <p:cNvSpPr>
            <a:spLocks noGrp="1"/>
          </p:cNvSpPr>
          <p:nvPr>
            <p:ph type="sldNum" sz="quarter" idx="12"/>
          </p:nvPr>
        </p:nvSpPr>
        <p:spPr/>
        <p:txBody>
          <a:bodyPr/>
          <a:lstStyle/>
          <a:p>
            <a:fld id="{6A161F47-20D0-4C86-8B77-9039A1A577CF}" type="slidenum">
              <a:rPr lang="en-GB" smtClean="0"/>
              <a:t>18</a:t>
            </a:fld>
            <a:endParaRPr lang="en-GB"/>
          </a:p>
        </p:txBody>
      </p:sp>
      <p:sp>
        <p:nvSpPr>
          <p:cNvPr id="27" name="Triangolo isoscele 26">
            <a:extLst>
              <a:ext uri="{FF2B5EF4-FFF2-40B4-BE49-F238E27FC236}">
                <a16:creationId xmlns:a16="http://schemas.microsoft.com/office/drawing/2014/main" id="{7BFD208F-DDD3-4D12-A23E-40B5047EF331}"/>
              </a:ext>
            </a:extLst>
          </p:cNvPr>
          <p:cNvSpPr/>
          <p:nvPr/>
        </p:nvSpPr>
        <p:spPr>
          <a:xfrm>
            <a:off x="6457246" y="3789742"/>
            <a:ext cx="2381450" cy="1156933"/>
          </a:xfrm>
          <a:prstGeom prst="triangl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it-IT" sz="1600" b="1">
                <a:solidFill>
                  <a:schemeClr val="lt1"/>
                </a:solidFill>
                <a:latin typeface="Verdana" panose="020B0604030504040204" pitchFamily="34" charset="0"/>
                <a:ea typeface="Verdana" panose="020B0604030504040204" pitchFamily="34" charset="0"/>
                <a:cs typeface="Verdana" panose="020B0604030504040204" pitchFamily="34" charset="0"/>
              </a:rPr>
              <a:t>TRUST*</a:t>
            </a:r>
          </a:p>
        </p:txBody>
      </p:sp>
      <p:sp>
        <p:nvSpPr>
          <p:cNvPr id="28" name="CasellaDiTesto 30">
            <a:extLst>
              <a:ext uri="{FF2B5EF4-FFF2-40B4-BE49-F238E27FC236}">
                <a16:creationId xmlns:a16="http://schemas.microsoft.com/office/drawing/2014/main" id="{F957E70D-834E-4C0A-9FD9-566A7374E848}"/>
              </a:ext>
            </a:extLst>
          </p:cNvPr>
          <p:cNvSpPr txBox="1"/>
          <p:nvPr/>
        </p:nvSpPr>
        <p:spPr>
          <a:xfrm>
            <a:off x="6299441" y="2570574"/>
            <a:ext cx="2416701"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it-IT" sz="1200" b="1" i="1">
              <a:solidFill>
                <a:srgbClr val="262626"/>
              </a:solidFill>
              <a:latin typeface="Verdana" panose="020B0604030504040204" pitchFamily="34" charset="0"/>
              <a:ea typeface="Verdana" panose="020B0604030504040204" pitchFamily="34" charset="0"/>
              <a:cs typeface="Verdana" panose="020B0604030504040204" pitchFamily="34" charset="0"/>
            </a:endParaRPr>
          </a:p>
          <a:p>
            <a:pPr algn="ctr"/>
            <a:r>
              <a:rPr lang="it-IT" sz="1200" b="1" i="1">
                <a:solidFill>
                  <a:srgbClr val="262626"/>
                </a:solidFill>
                <a:latin typeface="Verdana" panose="020B0604030504040204" pitchFamily="34" charset="0"/>
                <a:ea typeface="Verdana" panose="020B0604030504040204" pitchFamily="34" charset="0"/>
                <a:cs typeface="Verdana" panose="020B0604030504040204" pitchFamily="34" charset="0"/>
              </a:rPr>
              <a:t>UK RES </a:t>
            </a:r>
            <a:r>
              <a:rPr lang="it-IT" sz="1200" b="1" i="1" err="1">
                <a:solidFill>
                  <a:srgbClr val="262626"/>
                </a:solidFill>
                <a:latin typeface="Verdana" panose="020B0604030504040204" pitchFamily="34" charset="0"/>
                <a:ea typeface="Verdana" panose="020B0604030504040204" pitchFamily="34" charset="0"/>
                <a:cs typeface="Verdana" panose="020B0604030504040204" pitchFamily="34" charset="0"/>
              </a:rPr>
              <a:t>settlor</a:t>
            </a:r>
            <a:endParaRPr lang="it-IT" sz="1200" b="1" i="1">
              <a:solidFill>
                <a:srgbClr val="262626"/>
              </a:solidFill>
              <a:latin typeface="Verdana" panose="020B0604030504040204" pitchFamily="34" charset="0"/>
              <a:ea typeface="Verdana" panose="020B0604030504040204" pitchFamily="34" charset="0"/>
              <a:cs typeface="Verdana" panose="020B0604030504040204" pitchFamily="34" charset="0"/>
            </a:endParaRPr>
          </a:p>
        </p:txBody>
      </p:sp>
      <p:pic>
        <p:nvPicPr>
          <p:cNvPr id="29" name="Immagine 28">
            <a:extLst>
              <a:ext uri="{FF2B5EF4-FFF2-40B4-BE49-F238E27FC236}">
                <a16:creationId xmlns:a16="http://schemas.microsoft.com/office/drawing/2014/main" id="{C8D01C84-EB96-4D22-AEBF-F61A953689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652"/>
          <a:stretch/>
        </p:blipFill>
        <p:spPr>
          <a:xfrm>
            <a:off x="7453960" y="4203389"/>
            <a:ext cx="388023" cy="256424"/>
          </a:xfrm>
          <a:prstGeom prst="rect">
            <a:avLst/>
          </a:prstGeom>
        </p:spPr>
      </p:pic>
      <p:pic>
        <p:nvPicPr>
          <p:cNvPr id="30" name="Picture 3">
            <a:extLst>
              <a:ext uri="{FF2B5EF4-FFF2-40B4-BE49-F238E27FC236}">
                <a16:creationId xmlns:a16="http://schemas.microsoft.com/office/drawing/2014/main" id="{5424DBD1-78F3-0672-0B61-16BCC86E3FD2}"/>
              </a:ext>
            </a:extLst>
          </p:cNvPr>
          <p:cNvPicPr>
            <a:picLocks noChangeAspect="1"/>
          </p:cNvPicPr>
          <p:nvPr/>
        </p:nvPicPr>
        <p:blipFill>
          <a:blip r:embed="rId4"/>
          <a:stretch>
            <a:fillRect/>
          </a:stretch>
        </p:blipFill>
        <p:spPr>
          <a:xfrm>
            <a:off x="7249879" y="3062636"/>
            <a:ext cx="609600" cy="361950"/>
          </a:xfrm>
          <a:prstGeom prst="rect">
            <a:avLst/>
          </a:prstGeom>
        </p:spPr>
      </p:pic>
      <p:pic>
        <p:nvPicPr>
          <p:cNvPr id="31" name="Picture 2" descr="Immagine che contiene clipart, disegno, illustrazione, Viso umano&#10;&#10;Descrizione generata automaticamente">
            <a:extLst>
              <a:ext uri="{FF2B5EF4-FFF2-40B4-BE49-F238E27FC236}">
                <a16:creationId xmlns:a16="http://schemas.microsoft.com/office/drawing/2014/main" id="{C2A2C049-9B5E-F5E5-0B55-A19AB73E39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9567" y="2082123"/>
            <a:ext cx="710224" cy="710224"/>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Connettore diritto 31">
            <a:extLst>
              <a:ext uri="{FF2B5EF4-FFF2-40B4-BE49-F238E27FC236}">
                <a16:creationId xmlns:a16="http://schemas.microsoft.com/office/drawing/2014/main" id="{6EBC3F31-26D9-CAB7-6AEA-AB04C51AEECE}"/>
              </a:ext>
            </a:extLst>
          </p:cNvPr>
          <p:cNvCxnSpPr>
            <a:cxnSpLocks/>
          </p:cNvCxnSpPr>
          <p:nvPr/>
        </p:nvCxnSpPr>
        <p:spPr>
          <a:xfrm>
            <a:off x="5026011" y="1584074"/>
            <a:ext cx="0" cy="497557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itolo 1">
            <a:extLst>
              <a:ext uri="{FF2B5EF4-FFF2-40B4-BE49-F238E27FC236}">
                <a16:creationId xmlns:a16="http://schemas.microsoft.com/office/drawing/2014/main" id="{B81D7975-3B4F-DCA8-1269-76C40ECA604C}"/>
              </a:ext>
            </a:extLst>
          </p:cNvPr>
          <p:cNvSpPr txBox="1">
            <a:spLocks/>
          </p:cNvSpPr>
          <p:nvPr/>
        </p:nvSpPr>
        <p:spPr>
          <a:xfrm>
            <a:off x="5418815" y="1293757"/>
            <a:ext cx="4177954" cy="64751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it-IT" sz="1600" b="1">
                <a:latin typeface="Grandview" panose="020B0502040204020203" pitchFamily="34" charset="0"/>
                <a:ea typeface="Verdana" panose="020B0604030504040204" pitchFamily="34" charset="0"/>
                <a:cs typeface="Verdana" panose="020B0604030504040204" pitchFamily="34" charset="0"/>
              </a:rPr>
              <a:t>ALTERNATIVE 2 – PURCHASE THROUGH AN ITALIAN TAX RESIDENT TRUST</a:t>
            </a:r>
            <a:endParaRPr lang="it-IT" sz="1600" b="1" i="1">
              <a:latin typeface="Grandview" panose="020B0502040204020203" pitchFamily="34" charset="0"/>
              <a:ea typeface="Verdana" panose="020B0604030504040204" pitchFamily="34" charset="0"/>
              <a:cs typeface="Verdana" panose="020B0604030504040204" pitchFamily="34" charset="0"/>
            </a:endParaRPr>
          </a:p>
        </p:txBody>
      </p:sp>
      <p:sp>
        <p:nvSpPr>
          <p:cNvPr id="34" name="Titolo 1">
            <a:extLst>
              <a:ext uri="{FF2B5EF4-FFF2-40B4-BE49-F238E27FC236}">
                <a16:creationId xmlns:a16="http://schemas.microsoft.com/office/drawing/2014/main" id="{7BFB1BF4-53F1-33FF-9AC8-4A9A7A9A2469}"/>
              </a:ext>
            </a:extLst>
          </p:cNvPr>
          <p:cNvSpPr txBox="1">
            <a:spLocks/>
          </p:cNvSpPr>
          <p:nvPr/>
        </p:nvSpPr>
        <p:spPr>
          <a:xfrm>
            <a:off x="1168176" y="1293757"/>
            <a:ext cx="3740971" cy="2861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defRPr/>
            </a:pPr>
            <a:r>
              <a:rPr lang="it-IT" sz="1600" b="1">
                <a:latin typeface="Grandview" panose="020B0502040204020203" pitchFamily="34" charset="0"/>
                <a:ea typeface="Verdana" panose="020B0604030504040204" pitchFamily="34" charset="0"/>
                <a:cs typeface="Verdana" panose="020B0604030504040204" pitchFamily="34" charset="0"/>
              </a:rPr>
              <a:t>ALTERNATIVE 1 – DIRECT PURCHASE</a:t>
            </a:r>
            <a:endParaRPr lang="it-IT" sz="1600" b="1" i="1">
              <a:latin typeface="Grandview" panose="020B0502040204020203" pitchFamily="34" charset="0"/>
              <a:ea typeface="Verdana" panose="020B0604030504040204" pitchFamily="34" charset="0"/>
              <a:cs typeface="Verdana" panose="020B0604030504040204" pitchFamily="34" charset="0"/>
            </a:endParaRPr>
          </a:p>
        </p:txBody>
      </p:sp>
      <p:pic>
        <p:nvPicPr>
          <p:cNvPr id="35" name="Picture 2" descr="Immagine che contiene clipart, disegno, illustrazione, Viso umano&#10;&#10;Descrizione generata automaticamente">
            <a:extLst>
              <a:ext uri="{FF2B5EF4-FFF2-40B4-BE49-F238E27FC236}">
                <a16:creationId xmlns:a16="http://schemas.microsoft.com/office/drawing/2014/main" id="{7DE42893-36F7-12B6-8860-302975AF8F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0530" y="2082123"/>
            <a:ext cx="710224" cy="71022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a:extLst>
              <a:ext uri="{FF2B5EF4-FFF2-40B4-BE49-F238E27FC236}">
                <a16:creationId xmlns:a16="http://schemas.microsoft.com/office/drawing/2014/main" id="{16DEB9C8-D8A1-FF70-8033-31A303A97561}"/>
              </a:ext>
            </a:extLst>
          </p:cNvPr>
          <p:cNvPicPr>
            <a:picLocks noChangeAspect="1"/>
          </p:cNvPicPr>
          <p:nvPr/>
        </p:nvPicPr>
        <p:blipFill>
          <a:blip r:embed="rId4"/>
          <a:stretch>
            <a:fillRect/>
          </a:stretch>
        </p:blipFill>
        <p:spPr>
          <a:xfrm>
            <a:off x="2529875" y="3055331"/>
            <a:ext cx="609600" cy="361950"/>
          </a:xfrm>
          <a:prstGeom prst="rect">
            <a:avLst/>
          </a:prstGeom>
        </p:spPr>
      </p:pic>
      <p:pic>
        <p:nvPicPr>
          <p:cNvPr id="37" name="Picture 2" descr="j0185972">
            <a:extLst>
              <a:ext uri="{FF2B5EF4-FFF2-40B4-BE49-F238E27FC236}">
                <a16:creationId xmlns:a16="http://schemas.microsoft.com/office/drawing/2014/main" id="{7E2B7AC8-3FED-E571-3898-51EE1A1027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6944" y="5049211"/>
            <a:ext cx="911024" cy="940894"/>
          </a:xfrm>
          <a:prstGeom prst="rect">
            <a:avLst/>
          </a:prstGeom>
          <a:noFill/>
          <a:extLst>
            <a:ext uri="{909E8E84-426E-40DD-AFC4-6F175D3DCCD1}">
              <a14:hiddenFill xmlns:a14="http://schemas.microsoft.com/office/drawing/2010/main">
                <a:solidFill>
                  <a:srgbClr val="FFFFFF"/>
                </a:solidFill>
              </a14:hiddenFill>
            </a:ext>
          </a:extLst>
        </p:spPr>
      </p:pic>
      <p:pic>
        <p:nvPicPr>
          <p:cNvPr id="38" name="Immagine 37">
            <a:extLst>
              <a:ext uri="{FF2B5EF4-FFF2-40B4-BE49-F238E27FC236}">
                <a16:creationId xmlns:a16="http://schemas.microsoft.com/office/drawing/2014/main" id="{EC082A89-7904-9381-B126-2A34A71189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652"/>
          <a:stretch/>
        </p:blipFill>
        <p:spPr>
          <a:xfrm>
            <a:off x="3331333" y="5482306"/>
            <a:ext cx="523638" cy="346045"/>
          </a:xfrm>
          <a:prstGeom prst="rect">
            <a:avLst/>
          </a:prstGeom>
        </p:spPr>
      </p:pic>
      <p:pic>
        <p:nvPicPr>
          <p:cNvPr id="39" name="Picture 2" descr="j0185972">
            <a:extLst>
              <a:ext uri="{FF2B5EF4-FFF2-40B4-BE49-F238E27FC236}">
                <a16:creationId xmlns:a16="http://schemas.microsoft.com/office/drawing/2014/main" id="{9E50B8D4-FA85-3899-94BB-59280AEBD1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4055" y="5075393"/>
            <a:ext cx="911024" cy="940894"/>
          </a:xfrm>
          <a:prstGeom prst="rect">
            <a:avLst/>
          </a:prstGeom>
          <a:noFill/>
          <a:extLst>
            <a:ext uri="{909E8E84-426E-40DD-AFC4-6F175D3DCCD1}">
              <a14:hiddenFill xmlns:a14="http://schemas.microsoft.com/office/drawing/2010/main">
                <a:solidFill>
                  <a:srgbClr val="FFFFFF"/>
                </a:solidFill>
              </a14:hiddenFill>
            </a:ext>
          </a:extLst>
        </p:spPr>
      </p:pic>
      <p:pic>
        <p:nvPicPr>
          <p:cNvPr id="40" name="Immagine 39">
            <a:extLst>
              <a:ext uri="{FF2B5EF4-FFF2-40B4-BE49-F238E27FC236}">
                <a16:creationId xmlns:a16="http://schemas.microsoft.com/office/drawing/2014/main" id="{6B38DA36-BB78-B2A7-61C0-62C5FF1F35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652"/>
          <a:stretch/>
        </p:blipFill>
        <p:spPr>
          <a:xfrm>
            <a:off x="7647972" y="5482306"/>
            <a:ext cx="523638" cy="346045"/>
          </a:xfrm>
          <a:prstGeom prst="rect">
            <a:avLst/>
          </a:prstGeom>
        </p:spPr>
      </p:pic>
      <p:cxnSp>
        <p:nvCxnSpPr>
          <p:cNvPr id="41" name="Straight Connector 2">
            <a:extLst>
              <a:ext uri="{FF2B5EF4-FFF2-40B4-BE49-F238E27FC236}">
                <a16:creationId xmlns:a16="http://schemas.microsoft.com/office/drawing/2014/main" id="{A412D2B3-20EC-EA14-1996-659E1D273624}"/>
              </a:ext>
            </a:extLst>
          </p:cNvPr>
          <p:cNvCxnSpPr>
            <a:cxnSpLocks/>
          </p:cNvCxnSpPr>
          <p:nvPr/>
        </p:nvCxnSpPr>
        <p:spPr>
          <a:xfrm flipH="1">
            <a:off x="2815642" y="3532843"/>
            <a:ext cx="7050" cy="1436225"/>
          </a:xfrm>
          <a:prstGeom prst="line">
            <a:avLst/>
          </a:prstGeom>
          <a:ln>
            <a:solidFill>
              <a:schemeClr val="accent1"/>
            </a:solidFill>
            <a:prstDash val="sysDash"/>
          </a:ln>
        </p:spPr>
        <p:style>
          <a:lnRef idx="2">
            <a:schemeClr val="accent1"/>
          </a:lnRef>
          <a:fillRef idx="0">
            <a:schemeClr val="accent1"/>
          </a:fillRef>
          <a:effectRef idx="1">
            <a:schemeClr val="accent1"/>
          </a:effectRef>
          <a:fontRef idx="minor">
            <a:schemeClr val="tx1"/>
          </a:fontRef>
        </p:style>
      </p:cxnSp>
      <p:cxnSp>
        <p:nvCxnSpPr>
          <p:cNvPr id="42" name="Straight Connector 2">
            <a:extLst>
              <a:ext uri="{FF2B5EF4-FFF2-40B4-BE49-F238E27FC236}">
                <a16:creationId xmlns:a16="http://schemas.microsoft.com/office/drawing/2014/main" id="{40D89691-68C8-4F0D-A121-71CBE7BB9199}"/>
              </a:ext>
            </a:extLst>
          </p:cNvPr>
          <p:cNvCxnSpPr>
            <a:cxnSpLocks/>
          </p:cNvCxnSpPr>
          <p:nvPr/>
        </p:nvCxnSpPr>
        <p:spPr>
          <a:xfrm flipH="1">
            <a:off x="7660121" y="4939841"/>
            <a:ext cx="7050" cy="462628"/>
          </a:xfrm>
          <a:prstGeom prst="line">
            <a:avLst/>
          </a:prstGeom>
          <a:ln>
            <a:solidFill>
              <a:schemeClr val="accent1"/>
            </a:solidFill>
            <a:prstDash val="sysDash"/>
          </a:ln>
        </p:spPr>
        <p:style>
          <a:lnRef idx="2">
            <a:schemeClr val="accent1"/>
          </a:lnRef>
          <a:fillRef idx="0">
            <a:schemeClr val="accent1"/>
          </a:fillRef>
          <a:effectRef idx="1">
            <a:schemeClr val="accent1"/>
          </a:effectRef>
          <a:fontRef idx="minor">
            <a:schemeClr val="tx1"/>
          </a:fontRef>
        </p:style>
      </p:cxnSp>
      <p:cxnSp>
        <p:nvCxnSpPr>
          <p:cNvPr id="43" name="Straight Connector 2">
            <a:extLst>
              <a:ext uri="{FF2B5EF4-FFF2-40B4-BE49-F238E27FC236}">
                <a16:creationId xmlns:a16="http://schemas.microsoft.com/office/drawing/2014/main" id="{142F722A-1DEA-1F42-D172-B9CD70FB4613}"/>
              </a:ext>
            </a:extLst>
          </p:cNvPr>
          <p:cNvCxnSpPr>
            <a:cxnSpLocks/>
          </p:cNvCxnSpPr>
          <p:nvPr/>
        </p:nvCxnSpPr>
        <p:spPr>
          <a:xfrm>
            <a:off x="7671278" y="3532843"/>
            <a:ext cx="0" cy="263633"/>
          </a:xfrm>
          <a:prstGeom prst="line">
            <a:avLst/>
          </a:prstGeom>
          <a:ln>
            <a:solidFill>
              <a:schemeClr val="accent1"/>
            </a:solidFill>
            <a:prstDash val="sysDash"/>
          </a:ln>
        </p:spPr>
        <p:style>
          <a:lnRef idx="2">
            <a:schemeClr val="accent1"/>
          </a:lnRef>
          <a:fillRef idx="0">
            <a:schemeClr val="accent1"/>
          </a:fillRef>
          <a:effectRef idx="1">
            <a:schemeClr val="accent1"/>
          </a:effectRef>
          <a:fontRef idx="minor">
            <a:schemeClr val="tx1"/>
          </a:fontRef>
        </p:style>
      </p:cxnSp>
      <p:sp>
        <p:nvSpPr>
          <p:cNvPr id="44" name="Rectangle 48">
            <a:extLst>
              <a:ext uri="{FF2B5EF4-FFF2-40B4-BE49-F238E27FC236}">
                <a16:creationId xmlns:a16="http://schemas.microsoft.com/office/drawing/2014/main" id="{A3CFDD5E-0916-8C29-8BC6-74CBD3C8591C}"/>
              </a:ext>
            </a:extLst>
          </p:cNvPr>
          <p:cNvSpPr/>
          <p:nvPr/>
        </p:nvSpPr>
        <p:spPr>
          <a:xfrm>
            <a:off x="5418813" y="6137845"/>
            <a:ext cx="4177951" cy="5707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a:t>*tax compliance according to Circular Newsletter n.34/2022</a:t>
            </a:r>
          </a:p>
        </p:txBody>
      </p:sp>
      <p:sp>
        <p:nvSpPr>
          <p:cNvPr id="45" name="Rectangle 49">
            <a:extLst>
              <a:ext uri="{FF2B5EF4-FFF2-40B4-BE49-F238E27FC236}">
                <a16:creationId xmlns:a16="http://schemas.microsoft.com/office/drawing/2014/main" id="{DA308455-F499-97C3-F43A-F66BFB1C7B95}"/>
              </a:ext>
            </a:extLst>
          </p:cNvPr>
          <p:cNvSpPr/>
          <p:nvPr/>
        </p:nvSpPr>
        <p:spPr>
          <a:xfrm>
            <a:off x="1116625" y="6096475"/>
            <a:ext cx="3584480" cy="6534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400"/>
              <a:t>*individual responsible for tax obligations and declarations</a:t>
            </a:r>
          </a:p>
        </p:txBody>
      </p:sp>
    </p:spTree>
    <p:extLst>
      <p:ext uri="{BB962C8B-B14F-4D97-AF65-F5344CB8AC3E}">
        <p14:creationId xmlns:p14="http://schemas.microsoft.com/office/powerpoint/2010/main" val="202601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5D8E989-84DF-7D2F-2F7C-5CA0A48B37A6}"/>
              </a:ext>
            </a:extLst>
          </p:cNvPr>
          <p:cNvSpPr/>
          <p:nvPr/>
        </p:nvSpPr>
        <p:spPr>
          <a:xfrm>
            <a:off x="8812456" y="5987434"/>
            <a:ext cx="1210434" cy="772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2F550B4-C73C-BEA0-1A18-DF85AF31D67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2472" y="1995930"/>
            <a:ext cx="1341983" cy="1661989"/>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80AF5519-5BDA-82B9-5233-71897DCB7FE5}"/>
              </a:ext>
            </a:extLst>
          </p:cNvPr>
          <p:cNvSpPr txBox="1"/>
          <p:nvPr/>
        </p:nvSpPr>
        <p:spPr>
          <a:xfrm>
            <a:off x="4670365" y="3618280"/>
            <a:ext cx="1669545" cy="815608"/>
          </a:xfrm>
          <a:prstGeom prst="rect">
            <a:avLst/>
          </a:prstGeom>
          <a:noFill/>
        </p:spPr>
        <p:txBody>
          <a:bodyPr wrap="square">
            <a:spAutoFit/>
          </a:bodyPr>
          <a:lstStyle/>
          <a:p>
            <a:pPr>
              <a:buClr>
                <a:schemeClr val="accent1"/>
              </a:buClr>
            </a:pPr>
            <a:r>
              <a:rPr lang="en-GB" sz="1400" b="1" dirty="0"/>
              <a:t>Meir Linzen </a:t>
            </a:r>
          </a:p>
          <a:p>
            <a:pPr>
              <a:buClr>
                <a:schemeClr val="accent1"/>
              </a:buClr>
            </a:pPr>
            <a:r>
              <a:rPr lang="en-GB" sz="1100" b="1" dirty="0"/>
              <a:t>Israel</a:t>
            </a:r>
            <a:r>
              <a:rPr lang="en-GB" sz="1100" dirty="0"/>
              <a:t> </a:t>
            </a:r>
          </a:p>
          <a:p>
            <a:pPr>
              <a:buClr>
                <a:schemeClr val="accent1"/>
              </a:buClr>
            </a:pPr>
            <a:r>
              <a:rPr lang="en-US" sz="1100" u="sng" dirty="0"/>
              <a:t>linzen@herzoglaw.co.il</a:t>
            </a:r>
          </a:p>
          <a:p>
            <a:pPr>
              <a:buClr>
                <a:schemeClr val="accent1"/>
              </a:buClr>
            </a:pPr>
            <a:endParaRPr lang="en-GB" sz="1100" dirty="0"/>
          </a:p>
        </p:txBody>
      </p:sp>
      <p:pic>
        <p:nvPicPr>
          <p:cNvPr id="19" name="Picture 18">
            <a:extLst>
              <a:ext uri="{FF2B5EF4-FFF2-40B4-BE49-F238E27FC236}">
                <a16:creationId xmlns:a16="http://schemas.microsoft.com/office/drawing/2014/main" id="{6A467B5C-43D8-71B0-8084-7A57F7E2A0B5}"/>
              </a:ext>
            </a:extLst>
          </p:cNvPr>
          <p:cNvPicPr>
            <a:picLocks noChangeAspect="1"/>
          </p:cNvPicPr>
          <p:nvPr/>
        </p:nvPicPr>
        <p:blipFill rotWithShape="1">
          <a:blip r:embed="rId4"/>
          <a:srcRect l="2646" r="8022"/>
          <a:stretch/>
        </p:blipFill>
        <p:spPr>
          <a:xfrm>
            <a:off x="1988393" y="1986786"/>
            <a:ext cx="1363367" cy="1692636"/>
          </a:xfrm>
          <a:prstGeom prst="rect">
            <a:avLst/>
          </a:prstGeom>
        </p:spPr>
      </p:pic>
      <p:sp>
        <p:nvSpPr>
          <p:cNvPr id="24" name="TextBox 5">
            <a:extLst>
              <a:ext uri="{FF2B5EF4-FFF2-40B4-BE49-F238E27FC236}">
                <a16:creationId xmlns:a16="http://schemas.microsoft.com/office/drawing/2014/main" id="{6D17AD88-1F0E-8917-EB7B-3302A75BEF59}"/>
              </a:ext>
            </a:extLst>
          </p:cNvPr>
          <p:cNvSpPr txBox="1"/>
          <p:nvPr/>
        </p:nvSpPr>
        <p:spPr>
          <a:xfrm>
            <a:off x="4618776" y="5995989"/>
            <a:ext cx="2842457" cy="815608"/>
          </a:xfrm>
          <a:prstGeom prst="rect">
            <a:avLst/>
          </a:prstGeom>
          <a:noFill/>
        </p:spPr>
        <p:txBody>
          <a:bodyPr wrap="square">
            <a:spAutoFit/>
          </a:bodyPr>
          <a:lstStyle/>
          <a:p>
            <a:r>
              <a:rPr lang="en-US" sz="1400" b="1"/>
              <a:t>Javier Frias, </a:t>
            </a:r>
            <a:r>
              <a:rPr lang="en-US" sz="1400" b="1" dirty="0"/>
              <a:t>TEP</a:t>
            </a:r>
          </a:p>
          <a:p>
            <a:r>
              <a:rPr lang="en-US" sz="1100" b="1" dirty="0"/>
              <a:t>Spain</a:t>
            </a:r>
          </a:p>
          <a:p>
            <a:r>
              <a:rPr lang="en-US" sz="1100" u="sng" dirty="0">
                <a:solidFill>
                  <a:srgbClr val="0000FF"/>
                </a:solidFill>
                <a:effectLst/>
                <a:latin typeface="Calibri" panose="020F0502020204030204" pitchFamily="34" charset="0"/>
                <a:ea typeface="Calibri" panose="020F0502020204030204" pitchFamily="34" charset="0"/>
                <a:hlinkClick r:id="rId5"/>
              </a:rPr>
              <a:t>javier.frias@icam.es</a:t>
            </a:r>
            <a:endParaRPr lang="en-IL" sz="1100" dirty="0">
              <a:effectLst/>
              <a:latin typeface="Calibri" panose="020F0502020204030204" pitchFamily="34" charset="0"/>
              <a:ea typeface="Calibri" panose="020F0502020204030204" pitchFamily="34" charset="0"/>
            </a:endParaRPr>
          </a:p>
          <a:p>
            <a:endParaRPr lang="en-US" sz="1100" b="1" dirty="0"/>
          </a:p>
        </p:txBody>
      </p:sp>
      <p:sp>
        <p:nvSpPr>
          <p:cNvPr id="25" name="TextBox 12">
            <a:extLst>
              <a:ext uri="{FF2B5EF4-FFF2-40B4-BE49-F238E27FC236}">
                <a16:creationId xmlns:a16="http://schemas.microsoft.com/office/drawing/2014/main" id="{C16DF316-F84C-BA92-ADD3-DB8367EC76FC}"/>
              </a:ext>
            </a:extLst>
          </p:cNvPr>
          <p:cNvSpPr txBox="1"/>
          <p:nvPr/>
        </p:nvSpPr>
        <p:spPr>
          <a:xfrm>
            <a:off x="7467558" y="5982533"/>
            <a:ext cx="2418171" cy="1277273"/>
          </a:xfrm>
          <a:prstGeom prst="rect">
            <a:avLst/>
          </a:prstGeom>
          <a:noFill/>
        </p:spPr>
        <p:txBody>
          <a:bodyPr wrap="square">
            <a:spAutoFit/>
          </a:bodyPr>
          <a:lstStyle/>
          <a:p>
            <a:r>
              <a:rPr lang="en-US" sz="1400" b="1" dirty="0"/>
              <a:t>Nuno Cunha </a:t>
            </a:r>
            <a:r>
              <a:rPr lang="en-US" sz="1400" b="1" dirty="0" err="1">
                <a:solidFill>
                  <a:srgbClr val="000001"/>
                </a:solidFill>
                <a:effectLst/>
                <a:ea typeface="Times New Roman" panose="02020603050405020304" pitchFamily="18" charset="0"/>
              </a:rPr>
              <a:t>Barnabé</a:t>
            </a:r>
            <a:endParaRPr lang="en-US" sz="1400" b="1" dirty="0">
              <a:solidFill>
                <a:srgbClr val="000001"/>
              </a:solidFill>
              <a:effectLst/>
              <a:ea typeface="Times New Roman" panose="02020603050405020304" pitchFamily="18" charset="0"/>
            </a:endParaRPr>
          </a:p>
          <a:p>
            <a:r>
              <a:rPr lang="en-US" sz="1100" b="1" dirty="0">
                <a:solidFill>
                  <a:srgbClr val="000001"/>
                </a:solidFill>
                <a:effectLst/>
                <a:ea typeface="Times New Roman" panose="02020603050405020304" pitchFamily="18" charset="0"/>
              </a:rPr>
              <a:t>Portugal</a:t>
            </a:r>
          </a:p>
          <a:p>
            <a:pPr>
              <a:spcAft>
                <a:spcPts val="1200"/>
              </a:spcAft>
            </a:pPr>
            <a:r>
              <a:rPr lang="en-US" sz="1100" u="sng" dirty="0">
                <a:solidFill>
                  <a:srgbClr val="0000FF"/>
                </a:solidFill>
                <a:effectLst/>
                <a:latin typeface="Calibri" panose="020F0502020204030204" pitchFamily="34" charset="0"/>
                <a:ea typeface="Calibri" panose="020F0502020204030204" pitchFamily="34" charset="0"/>
                <a:hlinkClick r:id="rId6"/>
              </a:rPr>
              <a:t>nuno.c.barnabe@abreuadvogados.com</a:t>
            </a:r>
            <a:endParaRPr lang="en-IL" sz="1100" dirty="0">
              <a:effectLst/>
              <a:latin typeface="Calibri" panose="020F0502020204030204" pitchFamily="34" charset="0"/>
              <a:ea typeface="Calibri" panose="020F0502020204030204" pitchFamily="34" charset="0"/>
            </a:endParaRPr>
          </a:p>
          <a:p>
            <a:endParaRPr lang="en-US" sz="1400" b="1" dirty="0">
              <a:solidFill>
                <a:srgbClr val="000001"/>
              </a:solidFill>
            </a:endParaRPr>
          </a:p>
          <a:p>
            <a:endParaRPr lang="en-US" sz="1400" b="1" dirty="0"/>
          </a:p>
        </p:txBody>
      </p:sp>
      <p:sp>
        <p:nvSpPr>
          <p:cNvPr id="26" name="TextBox 16">
            <a:extLst>
              <a:ext uri="{FF2B5EF4-FFF2-40B4-BE49-F238E27FC236}">
                <a16:creationId xmlns:a16="http://schemas.microsoft.com/office/drawing/2014/main" id="{FDD21BE8-716E-648A-0167-5B056D9FA10C}"/>
              </a:ext>
            </a:extLst>
          </p:cNvPr>
          <p:cNvSpPr txBox="1"/>
          <p:nvPr/>
        </p:nvSpPr>
        <p:spPr>
          <a:xfrm>
            <a:off x="1896615" y="5995989"/>
            <a:ext cx="3498036" cy="815608"/>
          </a:xfrm>
          <a:prstGeom prst="rect">
            <a:avLst/>
          </a:prstGeom>
          <a:noFill/>
        </p:spPr>
        <p:txBody>
          <a:bodyPr wrap="square">
            <a:spAutoFit/>
          </a:bodyPr>
          <a:lstStyle/>
          <a:p>
            <a:pPr>
              <a:buClr>
                <a:schemeClr val="accent1"/>
              </a:buClr>
            </a:pPr>
            <a:r>
              <a:rPr lang="en-GB" sz="1400" b="1" dirty="0"/>
              <a:t>George Economides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62626"/>
                </a:solidFill>
                <a:effectLst/>
                <a:uLnTx/>
                <a:uFillTx/>
                <a:latin typeface="Calibri"/>
                <a:ea typeface="+mn-ea"/>
                <a:cs typeface="+mn-cs"/>
              </a:rPr>
              <a:t>Cyprus</a:t>
            </a:r>
            <a:endParaRPr kumimoji="0" lang="en-GB" sz="1100" b="1" i="0" u="none" strike="noStrike" kern="1200" cap="none" spc="0" normalizeH="0" baseline="0" noProof="0" dirty="0">
              <a:ln>
                <a:noFill/>
              </a:ln>
              <a:solidFill>
                <a:srgbClr val="262626"/>
              </a:solidFill>
              <a:effectLst/>
              <a:uLnTx/>
              <a:uFillTx/>
              <a:latin typeface="Calibri"/>
              <a:ea typeface="+mn-ea"/>
              <a:cs typeface="+mn-cs"/>
            </a:endParaRPr>
          </a:p>
          <a:p>
            <a:r>
              <a:rPr lang="en-US" sz="1100" u="sng" dirty="0">
                <a:solidFill>
                  <a:srgbClr val="76923C"/>
                </a:solidFill>
                <a:effectLst/>
                <a:ea typeface="Calibri" panose="020F0502020204030204" pitchFamily="34" charset="0"/>
                <a:cs typeface="Calibri" panose="020F0502020204030204" pitchFamily="34" charset="0"/>
                <a:hlinkClick r:id="rId7"/>
              </a:rPr>
              <a:t>george.economides@economideslegal.com</a:t>
            </a:r>
            <a:r>
              <a:rPr lang="en-US" sz="1100" dirty="0">
                <a:solidFill>
                  <a:srgbClr val="76923C"/>
                </a:solidFill>
                <a:effectLst/>
                <a:ea typeface="Calibri" panose="020F0502020204030204" pitchFamily="34" charset="0"/>
                <a:cs typeface="Calibri" panose="020F0502020204030204" pitchFamily="34" charset="0"/>
              </a:rPr>
              <a:t> </a:t>
            </a:r>
          </a:p>
          <a:p>
            <a:pPr>
              <a:buClr>
                <a:schemeClr val="accent1"/>
              </a:buClr>
            </a:pPr>
            <a:r>
              <a:rPr lang="en-GB" sz="1100" dirty="0"/>
              <a:t> </a:t>
            </a:r>
          </a:p>
        </p:txBody>
      </p:sp>
      <p:pic>
        <p:nvPicPr>
          <p:cNvPr id="28" name="תמונה 27">
            <a:extLst>
              <a:ext uri="{FF2B5EF4-FFF2-40B4-BE49-F238E27FC236}">
                <a16:creationId xmlns:a16="http://schemas.microsoft.com/office/drawing/2014/main" id="{ECF0CE3A-B7BE-056C-386D-B26C5EED0E3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12" r="8737"/>
          <a:stretch/>
        </p:blipFill>
        <p:spPr>
          <a:xfrm>
            <a:off x="1960961" y="4370075"/>
            <a:ext cx="1363367" cy="1599257"/>
          </a:xfrm>
          <a:prstGeom prst="rect">
            <a:avLst/>
          </a:prstGeom>
        </p:spPr>
      </p:pic>
      <p:pic>
        <p:nvPicPr>
          <p:cNvPr id="29" name="תמונה 28">
            <a:extLst>
              <a:ext uri="{FF2B5EF4-FFF2-40B4-BE49-F238E27FC236}">
                <a16:creationId xmlns:a16="http://schemas.microsoft.com/office/drawing/2014/main" id="{7C3BF111-C40A-D16B-199B-A7B01E3494C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3505"/>
          <a:stretch/>
        </p:blipFill>
        <p:spPr>
          <a:xfrm>
            <a:off x="7482645" y="1997956"/>
            <a:ext cx="1345095" cy="1699754"/>
          </a:xfrm>
          <a:prstGeom prst="rect">
            <a:avLst/>
          </a:prstGeom>
        </p:spPr>
      </p:pic>
      <p:pic>
        <p:nvPicPr>
          <p:cNvPr id="30" name="תמונה 29">
            <a:extLst>
              <a:ext uri="{FF2B5EF4-FFF2-40B4-BE49-F238E27FC236}">
                <a16:creationId xmlns:a16="http://schemas.microsoft.com/office/drawing/2014/main" id="{38DA3A0B-6E96-66ED-D66D-EE316C3AB5A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31088" y="4315211"/>
            <a:ext cx="1363367" cy="1704208"/>
          </a:xfrm>
          <a:prstGeom prst="rect">
            <a:avLst/>
          </a:prstGeom>
        </p:spPr>
      </p:pic>
      <p:pic>
        <p:nvPicPr>
          <p:cNvPr id="31" name="תמונה 30">
            <a:extLst>
              <a:ext uri="{FF2B5EF4-FFF2-40B4-BE49-F238E27FC236}">
                <a16:creationId xmlns:a16="http://schemas.microsoft.com/office/drawing/2014/main" id="{31373C73-7C39-1A57-93F6-38A36A4419C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6835" t="15118" r="38863" b="20459"/>
          <a:stretch/>
        </p:blipFill>
        <p:spPr>
          <a:xfrm>
            <a:off x="7528648" y="4315211"/>
            <a:ext cx="1326710" cy="1661476"/>
          </a:xfrm>
          <a:prstGeom prst="rect">
            <a:avLst/>
          </a:prstGeom>
        </p:spPr>
      </p:pic>
      <p:sp>
        <p:nvSpPr>
          <p:cNvPr id="2" name="TextBox 24">
            <a:extLst>
              <a:ext uri="{FF2B5EF4-FFF2-40B4-BE49-F238E27FC236}">
                <a16:creationId xmlns:a16="http://schemas.microsoft.com/office/drawing/2014/main" id="{1B456CBF-ECCA-6D51-E8D0-0ECFDA5502E1}"/>
              </a:ext>
            </a:extLst>
          </p:cNvPr>
          <p:cNvSpPr txBox="1"/>
          <p:nvPr/>
        </p:nvSpPr>
        <p:spPr>
          <a:xfrm>
            <a:off x="2610183" y="289005"/>
            <a:ext cx="5788240" cy="920252"/>
          </a:xfrm>
          <a:prstGeom prst="rect">
            <a:avLst/>
          </a:prstGeom>
          <a:noFill/>
        </p:spPr>
        <p:txBody>
          <a:bodyPr wrap="square">
            <a:spAutoFit/>
          </a:bodyPr>
          <a:lstStyle/>
          <a:p>
            <a:pPr algn="ctr">
              <a:lnSpc>
                <a:spcPct val="150000"/>
              </a:lnSpc>
              <a:buClr>
                <a:schemeClr val="accent1"/>
              </a:buClr>
            </a:pPr>
            <a:r>
              <a:rPr lang="en-GB" sz="4000" b="1" dirty="0">
                <a:solidFill>
                  <a:schemeClr val="bg1"/>
                </a:solidFill>
              </a:rPr>
              <a:t>Thank you</a:t>
            </a:r>
          </a:p>
        </p:txBody>
      </p:sp>
      <p:sp>
        <p:nvSpPr>
          <p:cNvPr id="3" name="TextBox 10">
            <a:extLst>
              <a:ext uri="{FF2B5EF4-FFF2-40B4-BE49-F238E27FC236}">
                <a16:creationId xmlns:a16="http://schemas.microsoft.com/office/drawing/2014/main" id="{86D98DAA-F426-57DA-C985-466D0A44EEB6}"/>
              </a:ext>
            </a:extLst>
          </p:cNvPr>
          <p:cNvSpPr txBox="1"/>
          <p:nvPr/>
        </p:nvSpPr>
        <p:spPr>
          <a:xfrm>
            <a:off x="1896615" y="3628671"/>
            <a:ext cx="1669545" cy="646331"/>
          </a:xfrm>
          <a:prstGeom prst="rect">
            <a:avLst/>
          </a:prstGeom>
          <a:noFill/>
        </p:spPr>
        <p:txBody>
          <a:bodyPr wrap="square">
            <a:spAutoFit/>
          </a:bodyPr>
          <a:lstStyle/>
          <a:p>
            <a:r>
              <a:rPr lang="en-GB" sz="1400" b="1" dirty="0" err="1"/>
              <a:t>Dr.</a:t>
            </a:r>
            <a:r>
              <a:rPr lang="en-GB" sz="1400" b="1" dirty="0"/>
              <a:t> Judith Taic TEP </a:t>
            </a:r>
          </a:p>
          <a:p>
            <a:r>
              <a:rPr lang="en-GB" sz="1100" b="1" dirty="0"/>
              <a:t>Israel &amp; Germany</a:t>
            </a:r>
          </a:p>
          <a:p>
            <a:r>
              <a:rPr lang="en-GB" sz="1100" dirty="0">
                <a:hlinkClick r:id="rId12"/>
              </a:rPr>
              <a:t>drjtaic@law-intax.com</a:t>
            </a:r>
            <a:endParaRPr lang="en-GB" sz="1050" b="1" dirty="0"/>
          </a:p>
        </p:txBody>
      </p:sp>
      <p:sp>
        <p:nvSpPr>
          <p:cNvPr id="9" name="CasellaDiTesto 17">
            <a:extLst>
              <a:ext uri="{FF2B5EF4-FFF2-40B4-BE49-F238E27FC236}">
                <a16:creationId xmlns:a16="http://schemas.microsoft.com/office/drawing/2014/main" id="{55F1EBB2-923A-F667-5FB5-873EDB84947B}"/>
              </a:ext>
            </a:extLst>
          </p:cNvPr>
          <p:cNvSpPr txBox="1"/>
          <p:nvPr/>
        </p:nvSpPr>
        <p:spPr>
          <a:xfrm>
            <a:off x="7380181" y="3651990"/>
            <a:ext cx="2590230" cy="81560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400" b="1" dirty="0">
                <a:latin typeface="+mj-lt"/>
                <a:cs typeface="Arial"/>
              </a:rPr>
              <a:t>Luigi Belluzzo, TEP</a:t>
            </a:r>
            <a:endParaRPr lang="it-IT" sz="1400" dirty="0">
              <a:latin typeface="+mj-lt"/>
            </a:endParaRPr>
          </a:p>
          <a:p>
            <a:r>
              <a:rPr lang="it-IT" sz="1100" b="1" dirty="0">
                <a:solidFill>
                  <a:srgbClr val="3B3D3C"/>
                </a:solidFill>
                <a:latin typeface="+mj-lt"/>
                <a:cs typeface="Arial"/>
              </a:rPr>
              <a:t>Italy &amp; England</a:t>
            </a:r>
          </a:p>
          <a:p>
            <a:r>
              <a:rPr lang="it-IT" sz="1100" u="sng" dirty="0">
                <a:solidFill>
                  <a:srgbClr val="3B3D3C"/>
                </a:solidFill>
                <a:latin typeface="+mj-lt"/>
                <a:cs typeface="Arial"/>
              </a:rPr>
              <a:t>luigi.belluzzo@belluzzo.net</a:t>
            </a:r>
          </a:p>
          <a:p>
            <a:endParaRPr lang="it-IT" sz="1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49881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5D8E989-84DF-7D2F-2F7C-5CA0A48B37A6}"/>
              </a:ext>
            </a:extLst>
          </p:cNvPr>
          <p:cNvSpPr/>
          <p:nvPr/>
        </p:nvSpPr>
        <p:spPr>
          <a:xfrm>
            <a:off x="8812456" y="5987434"/>
            <a:ext cx="1210434" cy="772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2F550B4-C73C-BEA0-1A18-DF85AF31D67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9632" y="1995930"/>
            <a:ext cx="1341983" cy="1661989"/>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A3F32531-58F3-658F-6EEC-2CE2A2D680C6}"/>
              </a:ext>
            </a:extLst>
          </p:cNvPr>
          <p:cNvSpPr txBox="1"/>
          <p:nvPr/>
        </p:nvSpPr>
        <p:spPr>
          <a:xfrm>
            <a:off x="1914903" y="3641456"/>
            <a:ext cx="4572000" cy="646331"/>
          </a:xfrm>
          <a:prstGeom prst="rect">
            <a:avLst/>
          </a:prstGeom>
          <a:noFill/>
        </p:spPr>
        <p:txBody>
          <a:bodyPr wrap="square">
            <a:spAutoFit/>
          </a:bodyPr>
          <a:lstStyle/>
          <a:p>
            <a:r>
              <a:rPr lang="en-GB" sz="1400" b="1" dirty="0" err="1"/>
              <a:t>Dr.</a:t>
            </a:r>
            <a:r>
              <a:rPr lang="en-GB" sz="1400" b="1" dirty="0"/>
              <a:t> Judith Taic TEP </a:t>
            </a:r>
          </a:p>
          <a:p>
            <a:r>
              <a:rPr lang="en-GB" sz="1100" dirty="0" err="1"/>
              <a:t>Dr.</a:t>
            </a:r>
            <a:r>
              <a:rPr lang="en-GB" sz="1100" dirty="0"/>
              <a:t> Judith Taic Law Office</a:t>
            </a:r>
          </a:p>
          <a:p>
            <a:r>
              <a:rPr lang="en-GB" sz="1100" b="1" dirty="0"/>
              <a:t>Israel &amp; Germany</a:t>
            </a:r>
          </a:p>
        </p:txBody>
      </p:sp>
      <p:sp>
        <p:nvSpPr>
          <p:cNvPr id="15" name="TextBox 14">
            <a:extLst>
              <a:ext uri="{FF2B5EF4-FFF2-40B4-BE49-F238E27FC236}">
                <a16:creationId xmlns:a16="http://schemas.microsoft.com/office/drawing/2014/main" id="{80AF5519-5BDA-82B9-5233-71897DCB7FE5}"/>
              </a:ext>
            </a:extLst>
          </p:cNvPr>
          <p:cNvSpPr txBox="1"/>
          <p:nvPr/>
        </p:nvSpPr>
        <p:spPr>
          <a:xfrm>
            <a:off x="4871533" y="3636568"/>
            <a:ext cx="4634144" cy="646331"/>
          </a:xfrm>
          <a:prstGeom prst="rect">
            <a:avLst/>
          </a:prstGeom>
          <a:noFill/>
        </p:spPr>
        <p:txBody>
          <a:bodyPr wrap="square">
            <a:spAutoFit/>
          </a:bodyPr>
          <a:lstStyle/>
          <a:p>
            <a:pPr>
              <a:buClr>
                <a:schemeClr val="accent1"/>
              </a:buClr>
            </a:pPr>
            <a:r>
              <a:rPr lang="en-GB" sz="1400" b="1" dirty="0"/>
              <a:t>Meir Linzen </a:t>
            </a:r>
          </a:p>
          <a:p>
            <a:pPr>
              <a:buClr>
                <a:schemeClr val="accent1"/>
              </a:buClr>
            </a:pPr>
            <a:r>
              <a:rPr lang="en-GB" sz="1100" dirty="0"/>
              <a:t>Herzog Law</a:t>
            </a:r>
          </a:p>
          <a:p>
            <a:pPr>
              <a:buClr>
                <a:schemeClr val="accent1"/>
              </a:buClr>
            </a:pPr>
            <a:r>
              <a:rPr lang="en-GB" sz="1100" b="1" dirty="0"/>
              <a:t>Israel</a:t>
            </a:r>
            <a:r>
              <a:rPr lang="en-GB" sz="1100" dirty="0"/>
              <a:t> </a:t>
            </a:r>
          </a:p>
        </p:txBody>
      </p:sp>
      <p:pic>
        <p:nvPicPr>
          <p:cNvPr id="19" name="Picture 18">
            <a:extLst>
              <a:ext uri="{FF2B5EF4-FFF2-40B4-BE49-F238E27FC236}">
                <a16:creationId xmlns:a16="http://schemas.microsoft.com/office/drawing/2014/main" id="{6A467B5C-43D8-71B0-8084-7A57F7E2A0B5}"/>
              </a:ext>
            </a:extLst>
          </p:cNvPr>
          <p:cNvPicPr>
            <a:picLocks noChangeAspect="1"/>
          </p:cNvPicPr>
          <p:nvPr/>
        </p:nvPicPr>
        <p:blipFill rotWithShape="1">
          <a:blip r:embed="rId4"/>
          <a:srcRect l="2646" r="8022"/>
          <a:stretch/>
        </p:blipFill>
        <p:spPr>
          <a:xfrm>
            <a:off x="1976720" y="1974099"/>
            <a:ext cx="1363367" cy="1692636"/>
          </a:xfrm>
          <a:prstGeom prst="rect">
            <a:avLst/>
          </a:prstGeom>
        </p:spPr>
      </p:pic>
      <p:sp>
        <p:nvSpPr>
          <p:cNvPr id="24" name="TextBox 5">
            <a:extLst>
              <a:ext uri="{FF2B5EF4-FFF2-40B4-BE49-F238E27FC236}">
                <a16:creationId xmlns:a16="http://schemas.microsoft.com/office/drawing/2014/main" id="{6D17AD88-1F0E-8917-EB7B-3302A75BEF59}"/>
              </a:ext>
            </a:extLst>
          </p:cNvPr>
          <p:cNvSpPr txBox="1"/>
          <p:nvPr/>
        </p:nvSpPr>
        <p:spPr>
          <a:xfrm>
            <a:off x="4755936" y="6005133"/>
            <a:ext cx="2842457" cy="646331"/>
          </a:xfrm>
          <a:prstGeom prst="rect">
            <a:avLst/>
          </a:prstGeom>
          <a:noFill/>
        </p:spPr>
        <p:txBody>
          <a:bodyPr wrap="square">
            <a:spAutoFit/>
          </a:bodyPr>
          <a:lstStyle/>
          <a:p>
            <a:r>
              <a:rPr lang="en-US" sz="1400" b="1" dirty="0"/>
              <a:t>Javier Frias, TEP</a:t>
            </a:r>
          </a:p>
          <a:p>
            <a:r>
              <a:rPr lang="en-US" sz="1100" b="1"/>
              <a:t>Javier Frias Sanz</a:t>
            </a:r>
            <a:endParaRPr lang="he-IL" sz="1100" b="1" dirty="0"/>
          </a:p>
          <a:p>
            <a:r>
              <a:rPr lang="en-US" sz="1100" b="1" dirty="0"/>
              <a:t>Spain</a:t>
            </a:r>
          </a:p>
        </p:txBody>
      </p:sp>
      <p:sp>
        <p:nvSpPr>
          <p:cNvPr id="25" name="TextBox 12">
            <a:extLst>
              <a:ext uri="{FF2B5EF4-FFF2-40B4-BE49-F238E27FC236}">
                <a16:creationId xmlns:a16="http://schemas.microsoft.com/office/drawing/2014/main" id="{C16DF316-F84C-BA92-ADD3-DB8367EC76FC}"/>
              </a:ext>
            </a:extLst>
          </p:cNvPr>
          <p:cNvSpPr txBox="1"/>
          <p:nvPr/>
        </p:nvSpPr>
        <p:spPr>
          <a:xfrm>
            <a:off x="7582947" y="5991677"/>
            <a:ext cx="2206212" cy="861774"/>
          </a:xfrm>
          <a:prstGeom prst="rect">
            <a:avLst/>
          </a:prstGeom>
          <a:noFill/>
        </p:spPr>
        <p:txBody>
          <a:bodyPr wrap="square">
            <a:spAutoFit/>
          </a:bodyPr>
          <a:lstStyle/>
          <a:p>
            <a:r>
              <a:rPr lang="en-US" sz="1400" b="1" dirty="0"/>
              <a:t>Nuno Cunha </a:t>
            </a:r>
            <a:r>
              <a:rPr lang="en-US" sz="1400" b="1" dirty="0" err="1">
                <a:solidFill>
                  <a:srgbClr val="000001"/>
                </a:solidFill>
                <a:effectLst/>
                <a:ea typeface="Times New Roman" panose="02020603050405020304" pitchFamily="18" charset="0"/>
              </a:rPr>
              <a:t>Barnabé</a:t>
            </a:r>
            <a:endParaRPr lang="en-US" sz="1400" b="1" dirty="0">
              <a:solidFill>
                <a:srgbClr val="000001"/>
              </a:solidFill>
              <a:effectLst/>
              <a:ea typeface="Times New Roman" panose="02020603050405020304" pitchFamily="18" charset="0"/>
            </a:endParaRPr>
          </a:p>
          <a:p>
            <a:r>
              <a:rPr lang="en-US" sz="1100" dirty="0">
                <a:solidFill>
                  <a:srgbClr val="000001"/>
                </a:solidFill>
                <a:effectLst/>
                <a:ea typeface="Calibri" panose="020F0502020204030204" pitchFamily="34" charset="0"/>
              </a:rPr>
              <a:t>Abreu </a:t>
            </a:r>
            <a:r>
              <a:rPr lang="en-US" sz="1100" dirty="0" err="1">
                <a:solidFill>
                  <a:srgbClr val="000001"/>
                </a:solidFill>
                <a:effectLst/>
                <a:ea typeface="Calibri" panose="020F0502020204030204" pitchFamily="34" charset="0"/>
              </a:rPr>
              <a:t>advogados</a:t>
            </a:r>
            <a:endParaRPr lang="en-US" sz="1100" dirty="0">
              <a:solidFill>
                <a:srgbClr val="000001"/>
              </a:solidFill>
              <a:effectLst/>
              <a:ea typeface="Calibri" panose="020F0502020204030204" pitchFamily="34" charset="0"/>
            </a:endParaRPr>
          </a:p>
          <a:p>
            <a:r>
              <a:rPr lang="en-US" sz="1100" b="1" dirty="0">
                <a:solidFill>
                  <a:srgbClr val="000001"/>
                </a:solidFill>
                <a:ea typeface="Calibri" panose="020F0502020204030204" pitchFamily="34" charset="0"/>
              </a:rPr>
              <a:t>Portugal</a:t>
            </a:r>
            <a:endParaRPr lang="en-IL" sz="1100" b="1" dirty="0">
              <a:effectLst/>
              <a:ea typeface="Calibri" panose="020F0502020204030204" pitchFamily="34" charset="0"/>
            </a:endParaRPr>
          </a:p>
          <a:p>
            <a:endParaRPr lang="en-US" sz="1400" b="1" dirty="0"/>
          </a:p>
        </p:txBody>
      </p:sp>
      <p:sp>
        <p:nvSpPr>
          <p:cNvPr id="26" name="TextBox 16">
            <a:extLst>
              <a:ext uri="{FF2B5EF4-FFF2-40B4-BE49-F238E27FC236}">
                <a16:creationId xmlns:a16="http://schemas.microsoft.com/office/drawing/2014/main" id="{FDD21BE8-716E-648A-0167-5B056D9FA10C}"/>
              </a:ext>
            </a:extLst>
          </p:cNvPr>
          <p:cNvSpPr txBox="1"/>
          <p:nvPr/>
        </p:nvSpPr>
        <p:spPr>
          <a:xfrm>
            <a:off x="1887781" y="5960180"/>
            <a:ext cx="2124130" cy="815608"/>
          </a:xfrm>
          <a:prstGeom prst="rect">
            <a:avLst/>
          </a:prstGeom>
          <a:noFill/>
        </p:spPr>
        <p:txBody>
          <a:bodyPr wrap="square">
            <a:spAutoFit/>
          </a:bodyPr>
          <a:lstStyle/>
          <a:p>
            <a:pPr>
              <a:buClr>
                <a:schemeClr val="accent1"/>
              </a:buClr>
            </a:pPr>
            <a:r>
              <a:rPr lang="en-GB" sz="1400" b="1" dirty="0"/>
              <a:t>George Economides</a:t>
            </a:r>
            <a:endParaRPr lang="he-IL" sz="1400" b="1" dirty="0"/>
          </a:p>
          <a:p>
            <a:r>
              <a:rPr lang="en-US" sz="1100" dirty="0">
                <a:solidFill>
                  <a:srgbClr val="000000"/>
                </a:solidFill>
                <a:effectLst/>
                <a:ea typeface="Calibri" panose="020F0502020204030204" pitchFamily="34" charset="0"/>
              </a:rPr>
              <a:t>E &amp; G ECONOMIDES LLC</a:t>
            </a:r>
            <a:endParaRPr lang="en-IL" sz="1100" dirty="0">
              <a:effectLst/>
              <a:ea typeface="Calibri" panose="020F0502020204030204" pitchFamily="34" charset="0"/>
            </a:endParaRPr>
          </a:p>
          <a:p>
            <a:pPr>
              <a:buClr>
                <a:schemeClr val="accent1"/>
              </a:buClr>
            </a:pPr>
            <a:r>
              <a:rPr lang="en-US" sz="1100" b="1" dirty="0"/>
              <a:t>Cyprus</a:t>
            </a:r>
            <a:endParaRPr lang="en-GB" sz="1100" b="1" dirty="0"/>
          </a:p>
          <a:p>
            <a:pPr>
              <a:buClr>
                <a:schemeClr val="accent1"/>
              </a:buClr>
            </a:pPr>
            <a:r>
              <a:rPr lang="en-GB" sz="1100" dirty="0"/>
              <a:t> </a:t>
            </a:r>
          </a:p>
        </p:txBody>
      </p:sp>
      <p:sp>
        <p:nvSpPr>
          <p:cNvPr id="27" name="TextBox 17">
            <a:extLst>
              <a:ext uri="{FF2B5EF4-FFF2-40B4-BE49-F238E27FC236}">
                <a16:creationId xmlns:a16="http://schemas.microsoft.com/office/drawing/2014/main" id="{4E021874-3536-8E77-32D9-AA24C6B302C4}"/>
              </a:ext>
            </a:extLst>
          </p:cNvPr>
          <p:cNvSpPr txBox="1"/>
          <p:nvPr/>
        </p:nvSpPr>
        <p:spPr>
          <a:xfrm>
            <a:off x="7575885" y="3607877"/>
            <a:ext cx="2937539" cy="1031051"/>
          </a:xfrm>
          <a:prstGeom prst="rect">
            <a:avLst/>
          </a:prstGeom>
          <a:noFill/>
        </p:spPr>
        <p:txBody>
          <a:bodyPr wrap="square">
            <a:spAutoFit/>
          </a:bodyPr>
          <a:lstStyle/>
          <a:p>
            <a:pPr>
              <a:buClr>
                <a:schemeClr val="accent1"/>
              </a:buClr>
            </a:pPr>
            <a:r>
              <a:rPr lang="en-GB" sz="1400" b="1" dirty="0"/>
              <a:t>Luigi Belluzzo, TEP</a:t>
            </a:r>
          </a:p>
          <a:p>
            <a:pPr>
              <a:buClr>
                <a:schemeClr val="accent1"/>
              </a:buClr>
            </a:pPr>
            <a:r>
              <a:rPr lang="en-US" sz="1100" dirty="0" err="1">
                <a:effectLst/>
                <a:ea typeface="Calibri" panose="020F0502020204030204" pitchFamily="34" charset="0"/>
              </a:rPr>
              <a:t>Belluzzo</a:t>
            </a:r>
            <a:r>
              <a:rPr lang="en-US" sz="1100" dirty="0">
                <a:effectLst/>
                <a:ea typeface="Calibri" panose="020F0502020204030204" pitchFamily="34" charset="0"/>
              </a:rPr>
              <a:t> International Partners</a:t>
            </a:r>
          </a:p>
          <a:p>
            <a:pPr>
              <a:buClr>
                <a:schemeClr val="accent1"/>
              </a:buClr>
            </a:pPr>
            <a:r>
              <a:rPr lang="en-GB" sz="1100" b="1" dirty="0"/>
              <a:t>Italy &amp; England</a:t>
            </a:r>
            <a:endParaRPr lang="en-GB" sz="1100" dirty="0"/>
          </a:p>
          <a:p>
            <a:pPr>
              <a:buClr>
                <a:schemeClr val="accent1"/>
              </a:buClr>
            </a:pPr>
            <a:endParaRPr lang="en-GB" sz="1400" b="1" dirty="0"/>
          </a:p>
          <a:p>
            <a:pPr>
              <a:buClr>
                <a:schemeClr val="accent1"/>
              </a:buClr>
            </a:pPr>
            <a:endParaRPr lang="en-GB" sz="1100" b="1" dirty="0"/>
          </a:p>
        </p:txBody>
      </p:sp>
      <p:pic>
        <p:nvPicPr>
          <p:cNvPr id="28" name="תמונה 27">
            <a:extLst>
              <a:ext uri="{FF2B5EF4-FFF2-40B4-BE49-F238E27FC236}">
                <a16:creationId xmlns:a16="http://schemas.microsoft.com/office/drawing/2014/main" id="{ECF0CE3A-B7BE-056C-386D-B26C5EED0E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012" r="8737"/>
          <a:stretch/>
        </p:blipFill>
        <p:spPr>
          <a:xfrm>
            <a:off x="1997536" y="4282899"/>
            <a:ext cx="1363367" cy="1599257"/>
          </a:xfrm>
          <a:prstGeom prst="rect">
            <a:avLst/>
          </a:prstGeom>
        </p:spPr>
      </p:pic>
      <p:pic>
        <p:nvPicPr>
          <p:cNvPr id="29" name="תמונה 28">
            <a:extLst>
              <a:ext uri="{FF2B5EF4-FFF2-40B4-BE49-F238E27FC236}">
                <a16:creationId xmlns:a16="http://schemas.microsoft.com/office/drawing/2014/main" id="{7C3BF111-C40A-D16B-199B-A7B01E3494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808" y="1945919"/>
            <a:ext cx="1341983" cy="1669921"/>
          </a:xfrm>
          <a:prstGeom prst="rect">
            <a:avLst/>
          </a:prstGeom>
        </p:spPr>
      </p:pic>
      <p:pic>
        <p:nvPicPr>
          <p:cNvPr id="30" name="תמונה 29">
            <a:extLst>
              <a:ext uri="{FF2B5EF4-FFF2-40B4-BE49-F238E27FC236}">
                <a16:creationId xmlns:a16="http://schemas.microsoft.com/office/drawing/2014/main" id="{38DA3A0B-6E96-66ED-D66D-EE316C3AB5A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89632" y="4305813"/>
            <a:ext cx="1363367" cy="1704208"/>
          </a:xfrm>
          <a:prstGeom prst="rect">
            <a:avLst/>
          </a:prstGeom>
        </p:spPr>
      </p:pic>
      <p:pic>
        <p:nvPicPr>
          <p:cNvPr id="31" name="תמונה 30">
            <a:extLst>
              <a:ext uri="{FF2B5EF4-FFF2-40B4-BE49-F238E27FC236}">
                <a16:creationId xmlns:a16="http://schemas.microsoft.com/office/drawing/2014/main" id="{31373C73-7C39-1A57-93F6-38A36A4419C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6835" t="15118" r="38863" b="20459"/>
          <a:stretch/>
        </p:blipFill>
        <p:spPr>
          <a:xfrm>
            <a:off x="7626325" y="4303627"/>
            <a:ext cx="1381466" cy="1661476"/>
          </a:xfrm>
          <a:prstGeom prst="rect">
            <a:avLst/>
          </a:prstGeom>
        </p:spPr>
      </p:pic>
      <p:sp>
        <p:nvSpPr>
          <p:cNvPr id="5" name="מלבן: פינה יחידה מעוגלת 4">
            <a:extLst>
              <a:ext uri="{FF2B5EF4-FFF2-40B4-BE49-F238E27FC236}">
                <a16:creationId xmlns:a16="http://schemas.microsoft.com/office/drawing/2014/main" id="{41EAE0B5-9C29-8F0C-8ACB-EFC7B3461666}"/>
              </a:ext>
            </a:extLst>
          </p:cNvPr>
          <p:cNvSpPr/>
          <p:nvPr/>
        </p:nvSpPr>
        <p:spPr>
          <a:xfrm>
            <a:off x="1306" y="308234"/>
            <a:ext cx="12003895" cy="1524515"/>
          </a:xfrm>
          <a:prstGeom prst="round1Rect">
            <a:avLst>
              <a:gd name="adj" fmla="val 50000"/>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 name="מלבן: פינה יחידה מעוגלת 5">
            <a:extLst>
              <a:ext uri="{FF2B5EF4-FFF2-40B4-BE49-F238E27FC236}">
                <a16:creationId xmlns:a16="http://schemas.microsoft.com/office/drawing/2014/main" id="{69595B46-E72C-5940-DD4D-E8F2DE28FD6C}"/>
              </a:ext>
            </a:extLst>
          </p:cNvPr>
          <p:cNvSpPr/>
          <p:nvPr/>
        </p:nvSpPr>
        <p:spPr>
          <a:xfrm>
            <a:off x="3073646" y="1295902"/>
            <a:ext cx="5225644" cy="434536"/>
          </a:xfrm>
          <a:prstGeom prst="round1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Title 3">
            <a:extLst>
              <a:ext uri="{FF2B5EF4-FFF2-40B4-BE49-F238E27FC236}">
                <a16:creationId xmlns:a16="http://schemas.microsoft.com/office/drawing/2014/main" id="{4CDB0169-5E8F-42FD-0A43-0CFCEBB9E911}"/>
              </a:ext>
            </a:extLst>
          </p:cNvPr>
          <p:cNvSpPr txBox="1">
            <a:spLocks/>
          </p:cNvSpPr>
          <p:nvPr/>
        </p:nvSpPr>
        <p:spPr>
          <a:xfrm>
            <a:off x="3129165" y="1016268"/>
            <a:ext cx="5835735" cy="99380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a:lstStyle>
          <a:p>
            <a:r>
              <a:rPr lang="en-GB" sz="2800" b="1" dirty="0">
                <a:latin typeface="Calibri" panose="020F0502020204030204" pitchFamily="34" charset="0"/>
                <a:cs typeface="Calibri" panose="020F0502020204030204" pitchFamily="34" charset="0"/>
              </a:rPr>
              <a:t>STEP EUROPE CONFERENCE 2023</a:t>
            </a:r>
          </a:p>
        </p:txBody>
      </p:sp>
    </p:spTree>
    <p:extLst>
      <p:ext uri="{BB962C8B-B14F-4D97-AF65-F5344CB8AC3E}">
        <p14:creationId xmlns:p14="http://schemas.microsoft.com/office/powerpoint/2010/main" val="328121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b="1" dirty="0">
                <a:latin typeface="+mn-lt"/>
              </a:rPr>
              <a:t>Agenda for Relocation of High Net Worth Individuals</a:t>
            </a:r>
            <a:endParaRPr lang="en-GB" b="1" dirty="0">
              <a:latin typeface="+mn-lt"/>
            </a:endParaRPr>
          </a:p>
        </p:txBody>
      </p:sp>
      <p:sp>
        <p:nvSpPr>
          <p:cNvPr id="5" name="Content Placeholder 4"/>
          <p:cNvSpPr>
            <a:spLocks noGrp="1"/>
          </p:cNvSpPr>
          <p:nvPr>
            <p:ph idx="1"/>
          </p:nvPr>
        </p:nvSpPr>
        <p:spPr>
          <a:xfrm>
            <a:off x="984253" y="1546935"/>
            <a:ext cx="8229600" cy="4525963"/>
          </a:xfrm>
        </p:spPr>
        <p:txBody>
          <a:bodyPr>
            <a:normAutofit/>
          </a:bodyPr>
          <a:lstStyle/>
          <a:p>
            <a:pPr marL="342900" indent="-342900">
              <a:lnSpc>
                <a:spcPct val="150000"/>
              </a:lnSpc>
              <a:buClr>
                <a:schemeClr val="accent1"/>
              </a:buClr>
              <a:buFont typeface="Arial" panose="020B0604020202020204" pitchFamily="34" charset="0"/>
              <a:buChar char="•"/>
            </a:pPr>
            <a:r>
              <a:rPr lang="nl-NL" dirty="0"/>
              <a:t>Immigration Issues</a:t>
            </a:r>
          </a:p>
          <a:p>
            <a:pPr marL="342900" indent="-342900">
              <a:lnSpc>
                <a:spcPct val="150000"/>
              </a:lnSpc>
              <a:buClr>
                <a:schemeClr val="accent1"/>
              </a:buClr>
              <a:buFont typeface="Arial" panose="020B0604020202020204" pitchFamily="34" charset="0"/>
              <a:buChar char="•"/>
            </a:pPr>
            <a:r>
              <a:rPr lang="nl-NL" dirty="0"/>
              <a:t>When do you establish tax residence? </a:t>
            </a:r>
          </a:p>
          <a:p>
            <a:pPr marL="342900" indent="-342900">
              <a:lnSpc>
                <a:spcPct val="150000"/>
              </a:lnSpc>
              <a:buClr>
                <a:schemeClr val="accent1"/>
              </a:buClr>
              <a:buFont typeface="Arial" panose="020B0604020202020204" pitchFamily="34" charset="0"/>
              <a:buChar char="•"/>
            </a:pPr>
            <a:r>
              <a:rPr lang="nl-NL" dirty="0"/>
              <a:t>Preferential Tax Regimes for individuals</a:t>
            </a:r>
          </a:p>
          <a:p>
            <a:pPr marL="342900" indent="-342900">
              <a:lnSpc>
                <a:spcPct val="150000"/>
              </a:lnSpc>
              <a:buClr>
                <a:schemeClr val="accent1"/>
              </a:buClr>
              <a:buFont typeface="Arial" panose="020B0604020202020204" pitchFamily="34" charset="0"/>
              <a:buChar char="•"/>
            </a:pPr>
            <a:r>
              <a:rPr lang="nl-NL" dirty="0"/>
              <a:t>Preferential Tax Regime and employment income</a:t>
            </a:r>
          </a:p>
          <a:p>
            <a:pPr marL="342900" indent="-342900">
              <a:lnSpc>
                <a:spcPct val="150000"/>
              </a:lnSpc>
              <a:buClr>
                <a:schemeClr val="accent1"/>
              </a:buClr>
              <a:buFont typeface="Arial" panose="020B0604020202020204" pitchFamily="34" charset="0"/>
              <a:buChar char="•"/>
            </a:pPr>
            <a:r>
              <a:rPr lang="nl-NL" dirty="0"/>
              <a:t>Pros and Cons </a:t>
            </a:r>
            <a:r>
              <a:rPr lang="nl-NL"/>
              <a:t>of Preferential Tax </a:t>
            </a:r>
            <a:r>
              <a:rPr lang="nl-NL" dirty="0"/>
              <a:t>R</a:t>
            </a:r>
            <a:r>
              <a:rPr lang="nl-NL"/>
              <a:t>egime</a:t>
            </a:r>
            <a:endParaRPr lang="nl-NL" dirty="0"/>
          </a:p>
          <a:p>
            <a:pPr marL="342900" indent="-342900">
              <a:lnSpc>
                <a:spcPct val="150000"/>
              </a:lnSpc>
              <a:buClr>
                <a:schemeClr val="accent1"/>
              </a:buClr>
              <a:buFont typeface="Arial" panose="020B0604020202020204" pitchFamily="34" charset="0"/>
              <a:buChar char="•"/>
            </a:pPr>
            <a:r>
              <a:rPr lang="nl-NL" dirty="0"/>
              <a:t>Relocation with a Trust, Foundation or Similar Structure</a:t>
            </a:r>
          </a:p>
          <a:p>
            <a:pPr marL="342900" indent="-342900">
              <a:lnSpc>
                <a:spcPct val="150000"/>
              </a:lnSpc>
              <a:buClr>
                <a:schemeClr val="accent1"/>
              </a:buClr>
              <a:buFont typeface="Arial" panose="020B0604020202020204" pitchFamily="34" charset="0"/>
              <a:buChar char="•"/>
            </a:pPr>
            <a:r>
              <a:rPr lang="nl-NL" dirty="0"/>
              <a:t>Other Wealth Planning Issues</a:t>
            </a:r>
          </a:p>
          <a:p>
            <a:pPr marL="342900" indent="-342900">
              <a:lnSpc>
                <a:spcPct val="150000"/>
              </a:lnSpc>
              <a:buClr>
                <a:schemeClr val="accent1"/>
              </a:buClr>
              <a:buFont typeface="Arial" panose="020B0604020202020204" pitchFamily="34" charset="0"/>
              <a:buChar char="•"/>
            </a:pPr>
            <a:r>
              <a:rPr lang="nl-NL" dirty="0"/>
              <a:t>Success of Visa and Preferential Tax Regime </a:t>
            </a:r>
          </a:p>
        </p:txBody>
      </p:sp>
      <p:sp>
        <p:nvSpPr>
          <p:cNvPr id="7" name="Slide Number Placeholder 6"/>
          <p:cNvSpPr>
            <a:spLocks noGrp="1"/>
          </p:cNvSpPr>
          <p:nvPr>
            <p:ph type="sldNum" sz="quarter" idx="12"/>
          </p:nvPr>
        </p:nvSpPr>
        <p:spPr/>
        <p:txBody>
          <a:bodyPr/>
          <a:lstStyle/>
          <a:p>
            <a:fld id="{6A161F47-20D0-4C86-8B77-9039A1A577CF}" type="slidenum">
              <a:rPr lang="en-GB" smtClean="0"/>
              <a:t>3</a:t>
            </a:fld>
            <a:endParaRPr lang="en-GB"/>
          </a:p>
        </p:txBody>
      </p:sp>
    </p:spTree>
    <p:extLst>
      <p:ext uri="{BB962C8B-B14F-4D97-AF65-F5344CB8AC3E}">
        <p14:creationId xmlns:p14="http://schemas.microsoft.com/office/powerpoint/2010/main" val="169384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1801" y="230250"/>
            <a:ext cx="8025205" cy="1143000"/>
          </a:xfrm>
        </p:spPr>
        <p:txBody>
          <a:bodyPr/>
          <a:lstStyle/>
          <a:p>
            <a:r>
              <a:rPr lang="nl-NL" b="1" dirty="0">
                <a:latin typeface="+mn-lt"/>
              </a:rPr>
              <a:t>I</a:t>
            </a:r>
            <a:r>
              <a:rPr lang="de-DE" b="1" dirty="0">
                <a:latin typeface="+mn-lt"/>
              </a:rPr>
              <a:t>mmigration to</a:t>
            </a:r>
            <a:r>
              <a:rPr lang="nl-NL" b="1" dirty="0">
                <a:latin typeface="+mn-lt"/>
              </a:rPr>
              <a:t> </a:t>
            </a:r>
            <a:endParaRPr lang="en-GB" b="1" dirty="0">
              <a:latin typeface="+mn-lt"/>
            </a:endParaRPr>
          </a:p>
        </p:txBody>
      </p:sp>
      <p:sp>
        <p:nvSpPr>
          <p:cNvPr id="7" name="Slide Number Placeholder 6"/>
          <p:cNvSpPr>
            <a:spLocks noGrp="1"/>
          </p:cNvSpPr>
          <p:nvPr>
            <p:ph type="sldNum" sz="quarter" idx="12"/>
          </p:nvPr>
        </p:nvSpPr>
        <p:spPr/>
        <p:txBody>
          <a:bodyPr/>
          <a:lstStyle/>
          <a:p>
            <a:fld id="{6A161F47-20D0-4C86-8B77-9039A1A577CF}" type="slidenum">
              <a:rPr lang="en-GB" smtClean="0"/>
              <a:t>4</a:t>
            </a:fld>
            <a:endParaRPr lang="en-GB" dirty="0"/>
          </a:p>
        </p:txBody>
      </p:sp>
      <p:graphicFrame>
        <p:nvGraphicFramePr>
          <p:cNvPr id="5" name="Table 7">
            <a:extLst>
              <a:ext uri="{FF2B5EF4-FFF2-40B4-BE49-F238E27FC236}">
                <a16:creationId xmlns:a16="http://schemas.microsoft.com/office/drawing/2014/main" id="{613F164F-6733-3076-BB0E-FB73F428015D}"/>
              </a:ext>
            </a:extLst>
          </p:cNvPr>
          <p:cNvGraphicFramePr>
            <a:graphicFrameLocks noGrp="1"/>
          </p:cNvGraphicFramePr>
          <p:nvPr>
            <p:extLst>
              <p:ext uri="{D42A27DB-BD31-4B8C-83A1-F6EECF244321}">
                <p14:modId xmlns:p14="http://schemas.microsoft.com/office/powerpoint/2010/main" val="3656956466"/>
              </p:ext>
            </p:extLst>
          </p:nvPr>
        </p:nvGraphicFramePr>
        <p:xfrm>
          <a:off x="585216" y="1448880"/>
          <a:ext cx="9390888" cy="5308195"/>
        </p:xfrm>
        <a:graphic>
          <a:graphicData uri="http://schemas.openxmlformats.org/drawingml/2006/table">
            <a:tbl>
              <a:tblPr firstRow="1" bandRow="1">
                <a:tableStyleId>{5C22544A-7EE6-4342-B048-85BDC9FD1C3A}</a:tableStyleId>
              </a:tblPr>
              <a:tblGrid>
                <a:gridCol w="1876736">
                  <a:extLst>
                    <a:ext uri="{9D8B030D-6E8A-4147-A177-3AD203B41FA5}">
                      <a16:colId xmlns:a16="http://schemas.microsoft.com/office/drawing/2014/main" val="4170354378"/>
                    </a:ext>
                  </a:extLst>
                </a:gridCol>
                <a:gridCol w="1878538">
                  <a:extLst>
                    <a:ext uri="{9D8B030D-6E8A-4147-A177-3AD203B41FA5}">
                      <a16:colId xmlns:a16="http://schemas.microsoft.com/office/drawing/2014/main" val="3909752297"/>
                    </a:ext>
                  </a:extLst>
                </a:gridCol>
                <a:gridCol w="1878538">
                  <a:extLst>
                    <a:ext uri="{9D8B030D-6E8A-4147-A177-3AD203B41FA5}">
                      <a16:colId xmlns:a16="http://schemas.microsoft.com/office/drawing/2014/main" val="2324786826"/>
                    </a:ext>
                  </a:extLst>
                </a:gridCol>
                <a:gridCol w="1878538">
                  <a:extLst>
                    <a:ext uri="{9D8B030D-6E8A-4147-A177-3AD203B41FA5}">
                      <a16:colId xmlns:a16="http://schemas.microsoft.com/office/drawing/2014/main" val="3613865101"/>
                    </a:ext>
                  </a:extLst>
                </a:gridCol>
                <a:gridCol w="1878538">
                  <a:extLst>
                    <a:ext uri="{9D8B030D-6E8A-4147-A177-3AD203B41FA5}">
                      <a16:colId xmlns:a16="http://schemas.microsoft.com/office/drawing/2014/main" val="1801584667"/>
                    </a:ext>
                  </a:extLst>
                </a:gridCol>
              </a:tblGrid>
              <a:tr h="713335">
                <a:tc>
                  <a:txBody>
                    <a:bodyPr/>
                    <a:lstStyle/>
                    <a:p>
                      <a:r>
                        <a:rPr lang="de-DE" dirty="0"/>
                        <a:t>Cyprus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solidFill>
                          <a:latin typeface="Arial" panose="020B0604020202020204" pitchFamily="34" charset="0"/>
                          <a:cs typeface="Arial" panose="020B0604020202020204" pitchFamily="34" charset="0"/>
                        </a:rPr>
                        <a:t>Israel</a:t>
                      </a:r>
                      <a:r>
                        <a:rPr lang="en-GB" u="sng" dirty="0">
                          <a:solidFill>
                            <a:schemeClr val="tx1"/>
                          </a:solidFill>
                          <a:latin typeface="Arial" panose="020B0604020202020204" pitchFamily="34" charset="0"/>
                          <a:cs typeface="Arial" panose="020B0604020202020204" pitchFamily="34" charset="0"/>
                        </a:rPr>
                        <a:t> </a:t>
                      </a:r>
                      <a:endParaRPr lang="en-US" u="sng" dirty="0">
                        <a:solidFill>
                          <a:schemeClr val="tx1"/>
                        </a:solidFill>
                        <a:latin typeface="Arial" panose="020B0604020202020204" pitchFamily="34" charset="0"/>
                        <a:cs typeface="Arial" panose="020B0604020202020204" pitchFamily="34" charset="0"/>
                      </a:endParaRPr>
                    </a:p>
                    <a:p>
                      <a:endParaRPr lang="en-US" dirty="0"/>
                    </a:p>
                  </a:txBody>
                  <a:tcPr/>
                </a:tc>
                <a:tc>
                  <a:txBody>
                    <a:bodyPr/>
                    <a:lstStyle/>
                    <a:p>
                      <a:r>
                        <a:rPr lang="en-GB" u="none" dirty="0">
                          <a:solidFill>
                            <a:schemeClr val="bg1"/>
                          </a:solidFill>
                          <a:latin typeface="Arial" panose="020B0604020202020204" pitchFamily="34" charset="0"/>
                          <a:cs typeface="Arial" panose="020B0604020202020204" pitchFamily="34" charset="0"/>
                        </a:rPr>
                        <a:t>Italy</a:t>
                      </a:r>
                      <a:endParaRPr lang="en-US" u="none"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solidFill>
                            <a:schemeClr val="bg1"/>
                          </a:solidFill>
                        </a:rPr>
                        <a:t>Portugal</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solidFill>
                          <a:latin typeface="Arial" panose="020B0604020202020204" pitchFamily="34" charset="0"/>
                          <a:cs typeface="Arial" panose="020B0604020202020204" pitchFamily="34" charset="0"/>
                        </a:rPr>
                        <a:t>Spain</a:t>
                      </a:r>
                      <a:endParaRPr lang="en-US" u="none" dirty="0">
                        <a:solidFill>
                          <a:schemeClr val="bg1"/>
                        </a:solidFill>
                        <a:latin typeface="Arial" panose="020B0604020202020204" pitchFamily="34" charset="0"/>
                        <a:cs typeface="Arial" panose="020B0604020202020204" pitchFamily="34" charset="0"/>
                      </a:endParaRPr>
                    </a:p>
                    <a:p>
                      <a:endParaRPr lang="en-US" dirty="0"/>
                    </a:p>
                  </a:txBody>
                  <a:tcPr/>
                </a:tc>
                <a:extLst>
                  <a:ext uri="{0D108BD9-81ED-4DB2-BD59-A6C34878D82A}">
                    <a16:rowId xmlns:a16="http://schemas.microsoft.com/office/drawing/2014/main" val="789257295"/>
                  </a:ext>
                </a:extLst>
              </a:tr>
              <a:tr h="435129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300" b="1" kern="1200" dirty="0">
                          <a:solidFill>
                            <a:schemeClr val="dk1"/>
                          </a:solidFill>
                          <a:effectLst/>
                          <a:latin typeface="+mn-lt"/>
                          <a:ea typeface="+mn-ea"/>
                          <a:cs typeface="+mn-cs"/>
                        </a:rPr>
                        <a:t>Visitor visa </a:t>
                      </a:r>
                      <a:r>
                        <a:rPr lang="en-US" sz="1300" kern="1200" dirty="0">
                          <a:solidFill>
                            <a:schemeClr val="dk1"/>
                          </a:solidFill>
                          <a:effectLst/>
                          <a:latin typeface="+mn-lt"/>
                          <a:ea typeface="+mn-ea"/>
                          <a:cs typeface="+mn-cs"/>
                        </a:rPr>
                        <a:t>(1 year)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300" kern="1200" dirty="0">
                        <a:solidFill>
                          <a:schemeClr val="dk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300" b="1" kern="1200" dirty="0">
                          <a:solidFill>
                            <a:schemeClr val="dk1"/>
                          </a:solidFill>
                          <a:effectLst/>
                          <a:latin typeface="+mn-lt"/>
                          <a:ea typeface="+mn-ea"/>
                          <a:cs typeface="+mn-cs"/>
                        </a:rPr>
                        <a:t>Employment visa</a:t>
                      </a:r>
                      <a:r>
                        <a:rPr lang="en-US" sz="1300" kern="1200" dirty="0">
                          <a:solidFill>
                            <a:schemeClr val="dk1"/>
                          </a:solidFill>
                          <a:effectLst/>
                          <a:latin typeface="+mn-lt"/>
                          <a:ea typeface="+mn-ea"/>
                          <a:cs typeface="+mn-cs"/>
                        </a:rPr>
                        <a:t> for individuals and family reunification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300" kern="1200" dirty="0">
                        <a:solidFill>
                          <a:schemeClr val="dk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300" b="1" kern="1200" dirty="0">
                          <a:solidFill>
                            <a:schemeClr val="dk1"/>
                          </a:solidFill>
                          <a:effectLst/>
                          <a:latin typeface="+mn-lt"/>
                          <a:ea typeface="+mn-ea"/>
                          <a:cs typeface="+mn-cs"/>
                        </a:rPr>
                        <a:t>Permanent Residency Permit (PRP) </a:t>
                      </a:r>
                      <a:r>
                        <a:rPr lang="en-US" sz="1300" kern="1200" dirty="0">
                          <a:solidFill>
                            <a:schemeClr val="dk1"/>
                          </a:solidFill>
                          <a:effectLst/>
                          <a:latin typeface="+mn-lt"/>
                          <a:ea typeface="+mn-ea"/>
                          <a:cs typeface="+mn-cs"/>
                        </a:rPr>
                        <a:t>by investment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300" kern="1200" dirty="0">
                        <a:solidFill>
                          <a:schemeClr val="dk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300" b="1" kern="1200" dirty="0">
                          <a:solidFill>
                            <a:schemeClr val="dk1"/>
                          </a:solidFill>
                          <a:effectLst/>
                          <a:latin typeface="+mn-lt"/>
                          <a:ea typeface="+mn-ea"/>
                          <a:cs typeface="+mn-cs"/>
                        </a:rPr>
                        <a:t>!NEW!</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Long-term resident in a first member state other than Cyprus (i.e. Spain)</a:t>
                      </a:r>
                      <a:endParaRPr lang="en-US" sz="1300" kern="1200" dirty="0">
                        <a:solidFill>
                          <a:schemeClr val="dk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300" kern="1200" dirty="0">
                        <a:solidFill>
                          <a:schemeClr val="dk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300" kern="1200" dirty="0">
                          <a:solidFill>
                            <a:schemeClr val="dk1"/>
                          </a:solidFill>
                          <a:effectLst/>
                          <a:latin typeface="+mn-lt"/>
                          <a:ea typeface="+mn-ea"/>
                          <a:cs typeface="+mn-cs"/>
                        </a:rPr>
                        <a:t>No free travel within EU. Cyprus not in Schengen</a:t>
                      </a:r>
                      <a:r>
                        <a:rPr lang="en-US" sz="1300" kern="1200" baseline="0" dirty="0">
                          <a:solidFill>
                            <a:schemeClr val="dk1"/>
                          </a:solidFill>
                          <a:effectLst/>
                          <a:latin typeface="+mn-lt"/>
                          <a:ea typeface="+mn-ea"/>
                          <a:cs typeface="+mn-cs"/>
                        </a:rPr>
                        <a:t> zone. </a:t>
                      </a:r>
                      <a:endParaRPr lang="en-US" sz="1300" kern="1200" dirty="0">
                        <a:solidFill>
                          <a:schemeClr val="dk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300" kern="1200" dirty="0">
                        <a:solidFill>
                          <a:schemeClr val="dk1"/>
                        </a:solidFill>
                        <a:effectLst/>
                        <a:latin typeface="+mn-lt"/>
                        <a:ea typeface="+mn-ea"/>
                        <a:cs typeface="+mn-cs"/>
                      </a:endParaRPr>
                    </a:p>
                  </a:txBody>
                  <a:tcPr/>
                </a:tc>
                <a:tc>
                  <a:txBody>
                    <a:bodyPr/>
                    <a:lstStyle/>
                    <a:p>
                      <a:pPr algn="just" rtl="0">
                        <a:lnSpc>
                          <a:spcPct val="100000"/>
                        </a:lnSpc>
                        <a:spcBef>
                          <a:spcPts val="0"/>
                        </a:spcBef>
                      </a:pPr>
                      <a:r>
                        <a:rPr lang="en-US" altLang="he-IL" sz="1050" b="1" kern="1200" dirty="0">
                          <a:solidFill>
                            <a:schemeClr val="dk1"/>
                          </a:solidFill>
                          <a:latin typeface="+mn-lt"/>
                          <a:ea typeface="+mn-ea"/>
                          <a:cs typeface="+mn-cs"/>
                        </a:rPr>
                        <a:t>Oleh Visa</a:t>
                      </a:r>
                      <a:r>
                        <a:rPr lang="en-US" altLang="he-IL" sz="1050" kern="1200" dirty="0">
                          <a:solidFill>
                            <a:schemeClr val="dk1"/>
                          </a:solidFill>
                          <a:latin typeface="+mn-lt"/>
                          <a:ea typeface="+mn-ea"/>
                          <a:cs typeface="+mn-cs"/>
                        </a:rPr>
                        <a:t>: Every Jew, child or grandchild of a Jew is entitled to immigrate to Israel and obtain the status of a New Immigrant. This status automatically grants the right to obtain Israeli citizenship. Or, as a substitute for Aliyah: </a:t>
                      </a:r>
                    </a:p>
                    <a:p>
                      <a:pPr marL="171450" indent="-171450" algn="l" rtl="0">
                        <a:lnSpc>
                          <a:spcPct val="100000"/>
                        </a:lnSpc>
                        <a:spcBef>
                          <a:spcPts val="0"/>
                        </a:spcBef>
                        <a:buFont typeface="Wingdings" panose="05000000000000000000" pitchFamily="2" charset="2"/>
                        <a:buChar char="§"/>
                      </a:pPr>
                      <a:r>
                        <a:rPr lang="en-US" altLang="he-IL" sz="1050" b="1" kern="1200" dirty="0">
                          <a:solidFill>
                            <a:schemeClr val="dk1"/>
                          </a:solidFill>
                          <a:latin typeface="+mn-lt"/>
                          <a:ea typeface="+mn-ea"/>
                          <a:cs typeface="+mn-cs"/>
                        </a:rPr>
                        <a:t>Work Visa or Tourist Visa</a:t>
                      </a:r>
                    </a:p>
                    <a:p>
                      <a:pPr marL="171450" indent="-171450" algn="l" rtl="0">
                        <a:lnSpc>
                          <a:spcPct val="100000"/>
                        </a:lnSpc>
                        <a:spcBef>
                          <a:spcPts val="0"/>
                        </a:spcBef>
                        <a:buFont typeface="Wingdings" panose="05000000000000000000" pitchFamily="2" charset="2"/>
                        <a:buChar char="§"/>
                      </a:pPr>
                      <a:r>
                        <a:rPr lang="en-US" altLang="he-IL" sz="1050" b="1" kern="1200" dirty="0">
                          <a:solidFill>
                            <a:schemeClr val="dk1"/>
                          </a:solidFill>
                          <a:latin typeface="+mn-lt"/>
                          <a:ea typeface="+mn-ea"/>
                          <a:cs typeface="+mn-cs"/>
                        </a:rPr>
                        <a:t>Temporary Resident Visa </a:t>
                      </a:r>
                    </a:p>
                    <a:p>
                      <a:pPr marL="171450" indent="-171450" algn="l" rtl="0">
                        <a:lnSpc>
                          <a:spcPct val="100000"/>
                        </a:lnSpc>
                        <a:spcBef>
                          <a:spcPts val="0"/>
                        </a:spcBef>
                        <a:buFont typeface="Wingdings" panose="05000000000000000000" pitchFamily="2" charset="2"/>
                        <a:buChar char="§"/>
                      </a:pPr>
                      <a:r>
                        <a:rPr lang="en-US" altLang="he-IL" sz="1050" b="1" kern="1200" dirty="0">
                          <a:solidFill>
                            <a:schemeClr val="dk1"/>
                          </a:solidFill>
                          <a:latin typeface="+mn-lt"/>
                          <a:ea typeface="+mn-ea"/>
                          <a:cs typeface="+mn-cs"/>
                        </a:rPr>
                        <a:t>Permanent Resident Visa.</a:t>
                      </a:r>
                    </a:p>
                    <a:p>
                      <a:pPr marL="0" indent="0" algn="just" rtl="0">
                        <a:lnSpc>
                          <a:spcPct val="100000"/>
                        </a:lnSpc>
                        <a:spcBef>
                          <a:spcPts val="0"/>
                        </a:spcBef>
                        <a:buNone/>
                      </a:pPr>
                      <a:endParaRPr lang="en-US" altLang="he-IL" sz="1050" kern="1200" dirty="0">
                        <a:solidFill>
                          <a:schemeClr val="dk1"/>
                        </a:solidFill>
                        <a:latin typeface="+mn-lt"/>
                        <a:ea typeface="+mn-ea"/>
                        <a:cs typeface="+mn-cs"/>
                      </a:endParaRPr>
                    </a:p>
                    <a:p>
                      <a:pPr algn="just" rtl="0">
                        <a:lnSpc>
                          <a:spcPct val="100000"/>
                        </a:lnSpc>
                        <a:spcBef>
                          <a:spcPts val="0"/>
                        </a:spcBef>
                      </a:pPr>
                      <a:r>
                        <a:rPr lang="en-US" altLang="he-IL" sz="1050" b="1" kern="1200" dirty="0">
                          <a:solidFill>
                            <a:schemeClr val="dk1"/>
                          </a:solidFill>
                          <a:latin typeface="+mn-lt"/>
                          <a:ea typeface="+mn-ea"/>
                          <a:cs typeface="+mn-cs"/>
                        </a:rPr>
                        <a:t>Work Visa for Foreign Nationals</a:t>
                      </a:r>
                      <a:r>
                        <a:rPr lang="en-US" altLang="he-IL" sz="1050" kern="1200" dirty="0">
                          <a:solidFill>
                            <a:schemeClr val="dk1"/>
                          </a:solidFill>
                          <a:latin typeface="+mn-lt"/>
                          <a:ea typeface="+mn-ea"/>
                          <a:cs typeface="+mn-cs"/>
                        </a:rPr>
                        <a:t>: </a:t>
                      </a:r>
                      <a:r>
                        <a:rPr lang="en-US" sz="1050" kern="1200" dirty="0">
                          <a:solidFill>
                            <a:schemeClr val="dk1"/>
                          </a:solidFill>
                          <a:latin typeface="+mn-lt"/>
                          <a:ea typeface="+mn-ea"/>
                          <a:cs typeface="+mn-cs"/>
                        </a:rPr>
                        <a:t>Enables to work for a specific employer. </a:t>
                      </a:r>
                    </a:p>
                    <a:p>
                      <a:pPr algn="just" rtl="0">
                        <a:lnSpc>
                          <a:spcPct val="100000"/>
                        </a:lnSpc>
                        <a:spcBef>
                          <a:spcPts val="0"/>
                        </a:spcBef>
                      </a:pPr>
                      <a:endParaRPr lang="en-US" sz="1050" kern="1200" dirty="0">
                        <a:solidFill>
                          <a:schemeClr val="dk1"/>
                        </a:solidFill>
                        <a:latin typeface="+mn-lt"/>
                        <a:ea typeface="+mn-ea"/>
                        <a:cs typeface="+mn-cs"/>
                      </a:endParaRPr>
                    </a:p>
                    <a:p>
                      <a:pPr algn="just" rtl="0">
                        <a:lnSpc>
                          <a:spcPct val="100000"/>
                        </a:lnSpc>
                        <a:spcBef>
                          <a:spcPts val="0"/>
                        </a:spcBef>
                      </a:pPr>
                      <a:r>
                        <a:rPr lang="en-US" altLang="he-IL" sz="1050" b="1" kern="1200" dirty="0">
                          <a:solidFill>
                            <a:schemeClr val="dk1"/>
                          </a:solidFill>
                          <a:latin typeface="+mn-lt"/>
                          <a:ea typeface="+mn-ea"/>
                          <a:cs typeface="+mn-cs"/>
                        </a:rPr>
                        <a:t>Tourist Visa: </a:t>
                      </a:r>
                      <a:r>
                        <a:rPr lang="en-US" altLang="he-IL" sz="1050" kern="1200" dirty="0">
                          <a:solidFill>
                            <a:schemeClr val="dk1"/>
                          </a:solidFill>
                          <a:latin typeface="+mn-lt"/>
                          <a:ea typeface="+mn-ea"/>
                          <a:cs typeface="+mn-cs"/>
                        </a:rPr>
                        <a:t>Usually for 3 months at the border control.</a:t>
                      </a:r>
                    </a:p>
                    <a:p>
                      <a:pPr algn="just" rtl="0">
                        <a:lnSpc>
                          <a:spcPct val="100000"/>
                        </a:lnSpc>
                        <a:spcBef>
                          <a:spcPts val="0"/>
                        </a:spcBef>
                      </a:pPr>
                      <a:endParaRPr lang="en-US" altLang="he-IL" sz="1050" kern="1200" dirty="0">
                        <a:solidFill>
                          <a:schemeClr val="dk1"/>
                        </a:solidFill>
                        <a:latin typeface="+mn-lt"/>
                        <a:ea typeface="+mn-ea"/>
                        <a:cs typeface="+mn-cs"/>
                      </a:endParaRPr>
                    </a:p>
                    <a:p>
                      <a:pPr algn="just" rtl="0">
                        <a:lnSpc>
                          <a:spcPct val="100000"/>
                        </a:lnSpc>
                        <a:spcBef>
                          <a:spcPts val="0"/>
                        </a:spcBef>
                      </a:pPr>
                      <a:r>
                        <a:rPr lang="en-US" altLang="he-IL" sz="1050" b="1" kern="1200" dirty="0">
                          <a:solidFill>
                            <a:schemeClr val="dk1"/>
                          </a:solidFill>
                          <a:latin typeface="+mn-lt"/>
                          <a:ea typeface="+mn-ea"/>
                          <a:cs typeface="+mn-cs"/>
                        </a:rPr>
                        <a:t>Temporary Resident Visa</a:t>
                      </a:r>
                      <a:r>
                        <a:rPr lang="en-US" altLang="he-IL" sz="1050" kern="1200" dirty="0">
                          <a:solidFill>
                            <a:schemeClr val="dk1"/>
                          </a:solidFill>
                          <a:latin typeface="+mn-lt"/>
                          <a:ea typeface="+mn-ea"/>
                          <a:cs typeface="+mn-cs"/>
                        </a:rPr>
                        <a:t>:</a:t>
                      </a:r>
                    </a:p>
                    <a:p>
                      <a:pPr marL="171450" indent="-171450" algn="just" rtl="0">
                        <a:lnSpc>
                          <a:spcPct val="100000"/>
                        </a:lnSpc>
                        <a:spcBef>
                          <a:spcPts val="0"/>
                        </a:spcBef>
                        <a:buFont typeface="Wingdings" panose="05000000000000000000" pitchFamily="2" charset="2"/>
                        <a:buChar char="§"/>
                      </a:pPr>
                      <a:r>
                        <a:rPr lang="en-US" altLang="he-IL" sz="1050" kern="1200" dirty="0">
                          <a:solidFill>
                            <a:schemeClr val="dk1"/>
                          </a:solidFill>
                          <a:latin typeface="+mn-lt"/>
                          <a:ea typeface="+mn-ea"/>
                          <a:cs typeface="+mn-cs"/>
                        </a:rPr>
                        <a:t>A/5 visa usually for spouses of Israeli residents that are in the process of settling their personal status in Israel.</a:t>
                      </a:r>
                    </a:p>
                    <a:p>
                      <a:pPr marL="171450" indent="-171450" algn="just" rtl="0">
                        <a:lnSpc>
                          <a:spcPct val="100000"/>
                        </a:lnSpc>
                        <a:spcBef>
                          <a:spcPts val="0"/>
                        </a:spcBef>
                        <a:buFont typeface="Wingdings" panose="05000000000000000000" pitchFamily="2" charset="2"/>
                        <a:buChar char="§"/>
                      </a:pPr>
                      <a:r>
                        <a:rPr lang="en-US" altLang="he-IL" sz="1050" kern="1200" dirty="0">
                          <a:solidFill>
                            <a:schemeClr val="dk1"/>
                          </a:solidFill>
                          <a:latin typeface="+mn-lt"/>
                          <a:ea typeface="+mn-ea"/>
                          <a:cs typeface="+mn-cs"/>
                        </a:rPr>
                        <a:t>A/2 visa for students.</a:t>
                      </a:r>
                    </a:p>
                    <a:p>
                      <a:pPr marL="171450" indent="-171450" algn="just" rtl="0">
                        <a:lnSpc>
                          <a:spcPct val="100000"/>
                        </a:lnSpc>
                        <a:spcBef>
                          <a:spcPts val="0"/>
                        </a:spcBef>
                        <a:buFont typeface="Wingdings" panose="05000000000000000000" pitchFamily="2" charset="2"/>
                        <a:buChar char="§"/>
                      </a:pPr>
                      <a:r>
                        <a:rPr lang="en-US" altLang="he-IL" sz="1050" kern="1200" dirty="0">
                          <a:solidFill>
                            <a:schemeClr val="dk1"/>
                          </a:solidFill>
                          <a:latin typeface="+mn-lt"/>
                          <a:ea typeface="+mn-ea"/>
                          <a:cs typeface="+mn-cs"/>
                        </a:rPr>
                        <a:t>A/3 visa for c</a:t>
                      </a:r>
                      <a:r>
                        <a:rPr lang="en-US" sz="1050" kern="1200" dirty="0">
                          <a:solidFill>
                            <a:schemeClr val="dk1"/>
                          </a:solidFill>
                          <a:latin typeface="+mn-lt"/>
                          <a:ea typeface="+mn-ea"/>
                          <a:cs typeface="+mn-cs"/>
                        </a:rPr>
                        <a:t>lergies. </a:t>
                      </a:r>
                      <a:r>
                        <a:rPr lang="en-US" altLang="he-IL" sz="1050" kern="1200" dirty="0">
                          <a:solidFill>
                            <a:schemeClr val="dk1"/>
                          </a:solidFill>
                          <a:latin typeface="+mn-lt"/>
                          <a:ea typeface="+mn-ea"/>
                          <a:cs typeface="+mn-cs"/>
                        </a:rPr>
                        <a:t> </a:t>
                      </a:r>
                    </a:p>
                    <a:p>
                      <a:pPr algn="l"/>
                      <a:endParaRPr lang="en-US" sz="1200"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t>The Italian </a:t>
                      </a:r>
                      <a:r>
                        <a:rPr lang="en-US" sz="1200" b="1" dirty="0"/>
                        <a:t>Investor Visa </a:t>
                      </a:r>
                      <a:r>
                        <a:rPr lang="en-US" sz="1200" dirty="0"/>
                        <a:t>provides for a </a:t>
                      </a:r>
                      <a:r>
                        <a:rPr lang="en-US" sz="1200" b="0" dirty="0"/>
                        <a:t>two-year special </a:t>
                      </a:r>
                      <a:r>
                        <a:rPr lang="en-US" sz="1200" b="0" dirty="0" err="1"/>
                        <a:t>Shengen</a:t>
                      </a:r>
                      <a:r>
                        <a:rPr lang="en-US" sz="1200" b="0" dirty="0"/>
                        <a:t> visa and residence permit </a:t>
                      </a:r>
                      <a:r>
                        <a:rPr lang="en-US" sz="1200" dirty="0"/>
                        <a:t>for foreign investments in Italy (renewable without limits for other three years period).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t>Foreign nationals wishing to relocate to Italy and having the financial capacity to live without working, can apply for </a:t>
                      </a:r>
                      <a:r>
                        <a:rPr lang="en-US" sz="1200" b="1" dirty="0"/>
                        <a:t>Elective Residency Visa</a:t>
                      </a:r>
                      <a:r>
                        <a:rPr lang="en-US" sz="1200" dirty="0"/>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t>Foreign nationals having a valid residence permit are eligible to apply for </a:t>
                      </a:r>
                      <a:r>
                        <a:rPr lang="en-US" sz="1200" b="1" dirty="0"/>
                        <a:t>Family visa </a:t>
                      </a:r>
                      <a:r>
                        <a:rPr lang="en-US" sz="1200" dirty="0"/>
                        <a:t>(known also as “Family reunification visa)” with regards  to their family members. </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50" dirty="0"/>
                    </a:p>
                  </a:txBody>
                  <a:tcPr/>
                </a:tc>
                <a:tc>
                  <a:txBody>
                    <a:bodyPr/>
                    <a:lstStyle/>
                    <a:p>
                      <a:pPr algn="l"/>
                      <a:r>
                        <a:rPr lang="en-US" sz="1300" b="0" dirty="0"/>
                        <a:t>Several options:</a:t>
                      </a:r>
                    </a:p>
                    <a:p>
                      <a:pPr marL="285750" indent="-285750" algn="l">
                        <a:buFont typeface="Arial" panose="020B0604020202020204" pitchFamily="34" charset="0"/>
                        <a:buChar char="•"/>
                      </a:pPr>
                      <a:r>
                        <a:rPr lang="en-US" sz="1300" b="0" dirty="0"/>
                        <a:t>Investor visa (</a:t>
                      </a:r>
                      <a:r>
                        <a:rPr lang="en-US" sz="1300" b="1" dirty="0"/>
                        <a:t>Golden Visa</a:t>
                      </a:r>
                      <a:r>
                        <a:rPr lang="en-US" sz="1300" b="0" dirty="0"/>
                        <a:t>):      real estate option revoked; does not require applicant to become tax resident; 5Y renewable</a:t>
                      </a:r>
                    </a:p>
                    <a:p>
                      <a:pPr marL="285750" indent="-285750" algn="l">
                        <a:buFont typeface="Arial" panose="020B0604020202020204" pitchFamily="34" charset="0"/>
                        <a:buChar char="•"/>
                      </a:pPr>
                      <a:r>
                        <a:rPr lang="en-US" sz="1300" b="0" dirty="0"/>
                        <a:t>Passive income holder visa (</a:t>
                      </a:r>
                      <a:r>
                        <a:rPr lang="en-US" sz="1300" b="1" dirty="0"/>
                        <a:t>D7</a:t>
                      </a:r>
                      <a:r>
                        <a:rPr lang="en-US" sz="1300" b="0" dirty="0"/>
                        <a:t>): requires tax residence; 5Y renewable</a:t>
                      </a:r>
                    </a:p>
                    <a:p>
                      <a:pPr marL="285750" indent="-285750" algn="l">
                        <a:buFont typeface="Arial" panose="020B0604020202020204" pitchFamily="34" charset="0"/>
                        <a:buChar char="•"/>
                      </a:pPr>
                      <a:r>
                        <a:rPr lang="en-US" sz="1300" b="0" dirty="0"/>
                        <a:t>Short-stay visa</a:t>
                      </a:r>
                      <a:r>
                        <a:rPr lang="en-US" sz="1300" b="1" dirty="0"/>
                        <a:t> (Digital nomad)</a:t>
                      </a:r>
                      <a:r>
                        <a:rPr lang="en-US" sz="1300" b="0" dirty="0"/>
                        <a:t>:  employment/self-employment; valid 4 months, convertible into a standard residence permit  </a:t>
                      </a:r>
                    </a:p>
                    <a:p>
                      <a:pPr algn="l"/>
                      <a:endParaRPr lang="en-US" sz="1300" dirty="0"/>
                    </a:p>
                  </a:txBody>
                  <a:tcPr/>
                </a:tc>
                <a:tc>
                  <a:txBody>
                    <a:bodyPr/>
                    <a:lstStyle/>
                    <a:p>
                      <a:pPr marL="285750" indent="-285750" algn="l">
                        <a:buFont typeface="Wingdings" panose="05000000000000000000" pitchFamily="2" charset="2"/>
                        <a:buChar char="§"/>
                      </a:pPr>
                      <a:r>
                        <a:rPr lang="en-US" sz="1300" b="1" noProof="0" dirty="0"/>
                        <a:t>Ordinary Program:</a:t>
                      </a:r>
                    </a:p>
                    <a:p>
                      <a:pPr marL="0" indent="0" algn="l">
                        <a:buFont typeface="Wingdings" panose="05000000000000000000" pitchFamily="2" charset="2"/>
                        <a:buNone/>
                      </a:pPr>
                      <a:r>
                        <a:rPr lang="en-US" sz="1300" noProof="0" dirty="0"/>
                        <a:t>“Residencia no lucrative”</a:t>
                      </a:r>
                    </a:p>
                    <a:p>
                      <a:pPr marL="0" indent="0" algn="l">
                        <a:buFont typeface="Wingdings" panose="05000000000000000000" pitchFamily="2" charset="2"/>
                        <a:buNone/>
                      </a:pPr>
                      <a:endParaRPr lang="en-US" sz="1300" noProof="0" dirty="0"/>
                    </a:p>
                    <a:p>
                      <a:pPr marL="285750" indent="-285750" algn="l">
                        <a:buFont typeface="Wingdings" panose="05000000000000000000" pitchFamily="2" charset="2"/>
                        <a:buChar char="§"/>
                      </a:pPr>
                      <a:r>
                        <a:rPr lang="en-US" sz="1300" b="1" noProof="0" dirty="0"/>
                        <a:t>Golden Visa Program </a:t>
                      </a:r>
                      <a:r>
                        <a:rPr lang="en-US" sz="1300" b="0" noProof="0" dirty="0"/>
                        <a:t>based on investments</a:t>
                      </a:r>
                    </a:p>
                    <a:p>
                      <a:pPr marL="0" indent="0" algn="l">
                        <a:buFont typeface="Wingdings" panose="05000000000000000000" pitchFamily="2" charset="2"/>
                        <a:buNone/>
                      </a:pPr>
                      <a:endParaRPr lang="en-US" sz="1300" b="1" noProof="0" dirty="0"/>
                    </a:p>
                    <a:p>
                      <a:pPr marL="285750" indent="-285750" algn="l">
                        <a:buFont typeface="Wingdings" panose="05000000000000000000" pitchFamily="2" charset="2"/>
                        <a:buChar char="§"/>
                      </a:pPr>
                      <a:r>
                        <a:rPr lang="en-US" sz="1300" b="1" noProof="0" dirty="0"/>
                        <a:t>Digital Nomads program </a:t>
                      </a:r>
                      <a:r>
                        <a:rPr lang="en-US" sz="1300" b="0" noProof="0" dirty="0"/>
                        <a:t>available from 2023 </a:t>
                      </a:r>
                    </a:p>
                    <a:p>
                      <a:pPr algn="l"/>
                      <a:endParaRPr lang="en-US" sz="1300" noProof="0" dirty="0"/>
                    </a:p>
                  </a:txBody>
                  <a:tcPr/>
                </a:tc>
                <a:extLst>
                  <a:ext uri="{0D108BD9-81ED-4DB2-BD59-A6C34878D82A}">
                    <a16:rowId xmlns:a16="http://schemas.microsoft.com/office/drawing/2014/main" val="3599297495"/>
                  </a:ext>
                </a:extLst>
              </a:tr>
            </a:tbl>
          </a:graphicData>
        </a:graphic>
      </p:graphicFrame>
    </p:spTree>
    <p:extLst>
      <p:ext uri="{BB962C8B-B14F-4D97-AF65-F5344CB8AC3E}">
        <p14:creationId xmlns:p14="http://schemas.microsoft.com/office/powerpoint/2010/main" val="362524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1801" y="230250"/>
            <a:ext cx="8025205" cy="1143000"/>
          </a:xfrm>
        </p:spPr>
        <p:txBody>
          <a:bodyPr/>
          <a:lstStyle/>
          <a:p>
            <a:r>
              <a:rPr lang="nl-NL" b="1" dirty="0">
                <a:latin typeface="+mn-lt"/>
              </a:rPr>
              <a:t>E</a:t>
            </a:r>
            <a:r>
              <a:rPr lang="en-US" b="1" dirty="0">
                <a:latin typeface="+mn-lt"/>
              </a:rPr>
              <a:t>stablish </a:t>
            </a:r>
            <a:r>
              <a:rPr lang="nl-NL" b="1" dirty="0">
                <a:latin typeface="+mn-lt"/>
              </a:rPr>
              <a:t>Individual </a:t>
            </a:r>
            <a:r>
              <a:rPr lang="nl-NL" b="1">
                <a:latin typeface="+mn-lt"/>
              </a:rPr>
              <a:t>Tax Residence? </a:t>
            </a:r>
            <a:endParaRPr lang="en-GB" b="1" dirty="0">
              <a:latin typeface="+mn-lt"/>
            </a:endParaRPr>
          </a:p>
        </p:txBody>
      </p:sp>
      <p:sp>
        <p:nvSpPr>
          <p:cNvPr id="7" name="Slide Number Placeholder 6"/>
          <p:cNvSpPr>
            <a:spLocks noGrp="1"/>
          </p:cNvSpPr>
          <p:nvPr>
            <p:ph type="sldNum" sz="quarter" idx="12"/>
          </p:nvPr>
        </p:nvSpPr>
        <p:spPr/>
        <p:txBody>
          <a:bodyPr/>
          <a:lstStyle/>
          <a:p>
            <a:fld id="{6A161F47-20D0-4C86-8B77-9039A1A577CF}" type="slidenum">
              <a:rPr lang="en-GB" smtClean="0"/>
              <a:t>5</a:t>
            </a:fld>
            <a:endParaRPr lang="en-GB" dirty="0"/>
          </a:p>
        </p:txBody>
      </p:sp>
      <p:graphicFrame>
        <p:nvGraphicFramePr>
          <p:cNvPr id="5" name="Table 7">
            <a:extLst>
              <a:ext uri="{FF2B5EF4-FFF2-40B4-BE49-F238E27FC236}">
                <a16:creationId xmlns:a16="http://schemas.microsoft.com/office/drawing/2014/main" id="{613F164F-6733-3076-BB0E-FB73F428015D}"/>
              </a:ext>
            </a:extLst>
          </p:cNvPr>
          <p:cNvGraphicFramePr>
            <a:graphicFrameLocks noGrp="1"/>
          </p:cNvGraphicFramePr>
          <p:nvPr>
            <p:extLst>
              <p:ext uri="{D42A27DB-BD31-4B8C-83A1-F6EECF244321}">
                <p14:modId xmlns:p14="http://schemas.microsoft.com/office/powerpoint/2010/main" val="2039167581"/>
              </p:ext>
            </p:extLst>
          </p:nvPr>
        </p:nvGraphicFramePr>
        <p:xfrm>
          <a:off x="585216" y="1448880"/>
          <a:ext cx="9390888" cy="9728068"/>
        </p:xfrm>
        <a:graphic>
          <a:graphicData uri="http://schemas.openxmlformats.org/drawingml/2006/table">
            <a:tbl>
              <a:tblPr firstRow="1" bandRow="1">
                <a:tableStyleId>{5C22544A-7EE6-4342-B048-85BDC9FD1C3A}</a:tableStyleId>
              </a:tblPr>
              <a:tblGrid>
                <a:gridCol w="1876736">
                  <a:extLst>
                    <a:ext uri="{9D8B030D-6E8A-4147-A177-3AD203B41FA5}">
                      <a16:colId xmlns:a16="http://schemas.microsoft.com/office/drawing/2014/main" val="4170354378"/>
                    </a:ext>
                  </a:extLst>
                </a:gridCol>
                <a:gridCol w="1878538">
                  <a:extLst>
                    <a:ext uri="{9D8B030D-6E8A-4147-A177-3AD203B41FA5}">
                      <a16:colId xmlns:a16="http://schemas.microsoft.com/office/drawing/2014/main" val="3909752297"/>
                    </a:ext>
                  </a:extLst>
                </a:gridCol>
                <a:gridCol w="1878538">
                  <a:extLst>
                    <a:ext uri="{9D8B030D-6E8A-4147-A177-3AD203B41FA5}">
                      <a16:colId xmlns:a16="http://schemas.microsoft.com/office/drawing/2014/main" val="2324786826"/>
                    </a:ext>
                  </a:extLst>
                </a:gridCol>
                <a:gridCol w="1878538">
                  <a:extLst>
                    <a:ext uri="{9D8B030D-6E8A-4147-A177-3AD203B41FA5}">
                      <a16:colId xmlns:a16="http://schemas.microsoft.com/office/drawing/2014/main" val="3613865101"/>
                    </a:ext>
                  </a:extLst>
                </a:gridCol>
                <a:gridCol w="1878538">
                  <a:extLst>
                    <a:ext uri="{9D8B030D-6E8A-4147-A177-3AD203B41FA5}">
                      <a16:colId xmlns:a16="http://schemas.microsoft.com/office/drawing/2014/main" val="1801584667"/>
                    </a:ext>
                  </a:extLst>
                </a:gridCol>
              </a:tblGrid>
              <a:tr h="713335">
                <a:tc>
                  <a:txBody>
                    <a:bodyPr/>
                    <a:lstStyle/>
                    <a:p>
                      <a:r>
                        <a:rPr lang="de-DE" dirty="0"/>
                        <a:t>Cyprus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solidFill>
                          <a:latin typeface="Arial" panose="020B0604020202020204" pitchFamily="34" charset="0"/>
                          <a:cs typeface="Arial" panose="020B0604020202020204" pitchFamily="34" charset="0"/>
                        </a:rPr>
                        <a:t>Israel</a:t>
                      </a:r>
                      <a:r>
                        <a:rPr lang="en-GB" u="sng" dirty="0">
                          <a:solidFill>
                            <a:schemeClr val="tx1"/>
                          </a:solidFill>
                          <a:latin typeface="Arial" panose="020B0604020202020204" pitchFamily="34" charset="0"/>
                          <a:cs typeface="Arial" panose="020B0604020202020204" pitchFamily="34" charset="0"/>
                        </a:rPr>
                        <a:t> </a:t>
                      </a:r>
                      <a:endParaRPr lang="en-US" u="sng" dirty="0">
                        <a:solidFill>
                          <a:schemeClr val="tx1"/>
                        </a:solidFill>
                        <a:latin typeface="Arial" panose="020B0604020202020204" pitchFamily="34" charset="0"/>
                        <a:cs typeface="Arial" panose="020B0604020202020204" pitchFamily="34" charset="0"/>
                      </a:endParaRPr>
                    </a:p>
                    <a:p>
                      <a:endParaRPr lang="en-US" dirty="0"/>
                    </a:p>
                  </a:txBody>
                  <a:tcPr/>
                </a:tc>
                <a:tc>
                  <a:txBody>
                    <a:bodyPr/>
                    <a:lstStyle/>
                    <a:p>
                      <a:r>
                        <a:rPr lang="en-GB" u="none" dirty="0">
                          <a:solidFill>
                            <a:schemeClr val="bg1"/>
                          </a:solidFill>
                          <a:latin typeface="Arial" panose="020B0604020202020204" pitchFamily="34" charset="0"/>
                          <a:cs typeface="Arial" panose="020B0604020202020204" pitchFamily="34" charset="0"/>
                        </a:rPr>
                        <a:t>Italy</a:t>
                      </a:r>
                      <a:endParaRPr lang="en-US" u="none"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solidFill>
                            <a:schemeClr val="bg1"/>
                          </a:solidFill>
                        </a:rPr>
                        <a:t>Portugal</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solidFill>
                          <a:latin typeface="Arial" panose="020B0604020202020204" pitchFamily="34" charset="0"/>
                          <a:cs typeface="Arial" panose="020B0604020202020204" pitchFamily="34" charset="0"/>
                        </a:rPr>
                        <a:t>Spain</a:t>
                      </a:r>
                      <a:endParaRPr lang="en-US" u="none" dirty="0">
                        <a:solidFill>
                          <a:schemeClr val="bg1"/>
                        </a:solidFill>
                        <a:latin typeface="Arial" panose="020B0604020202020204" pitchFamily="34" charset="0"/>
                        <a:cs typeface="Arial" panose="020B0604020202020204" pitchFamily="34" charset="0"/>
                      </a:endParaRPr>
                    </a:p>
                    <a:p>
                      <a:endParaRPr lang="en-US" dirty="0"/>
                    </a:p>
                  </a:txBody>
                  <a:tcPr/>
                </a:tc>
                <a:extLst>
                  <a:ext uri="{0D108BD9-81ED-4DB2-BD59-A6C34878D82A}">
                    <a16:rowId xmlns:a16="http://schemas.microsoft.com/office/drawing/2014/main" val="789257295"/>
                  </a:ext>
                </a:extLst>
              </a:tr>
              <a:tr h="435129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300" b="1" kern="1200" dirty="0">
                          <a:solidFill>
                            <a:schemeClr val="dk1"/>
                          </a:solidFill>
                          <a:effectLst/>
                          <a:latin typeface="+mn-lt"/>
                          <a:ea typeface="+mn-ea"/>
                          <a:cs typeface="+mn-cs"/>
                        </a:rPr>
                        <a:t>183</a:t>
                      </a:r>
                      <a:r>
                        <a:rPr lang="en-US" sz="1300" b="1" kern="1200" baseline="0" dirty="0">
                          <a:solidFill>
                            <a:schemeClr val="dk1"/>
                          </a:solidFill>
                          <a:effectLst/>
                          <a:latin typeface="+mn-lt"/>
                          <a:ea typeface="+mn-ea"/>
                          <a:cs typeface="+mn-cs"/>
                        </a:rPr>
                        <a:t>-day test</a:t>
                      </a:r>
                      <a:r>
                        <a:rPr lang="en-US" sz="1300" kern="1200" baseline="0" dirty="0">
                          <a:solidFill>
                            <a:schemeClr val="dk1"/>
                          </a:solidFill>
                          <a:effectLst/>
                          <a:latin typeface="+mn-lt"/>
                          <a:ea typeface="+mn-ea"/>
                          <a:cs typeface="+mn-cs"/>
                        </a:rPr>
                        <a:t>: reside in Cyprus &gt; 183 days during the year, no conditions; or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300" kern="1200" baseline="0" dirty="0">
                        <a:solidFill>
                          <a:schemeClr val="dk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300" b="1" kern="1200" baseline="0" dirty="0">
                          <a:solidFill>
                            <a:schemeClr val="dk1"/>
                          </a:solidFill>
                          <a:effectLst/>
                          <a:latin typeface="+mn-lt"/>
                          <a:ea typeface="+mn-ea"/>
                          <a:cs typeface="+mn-cs"/>
                        </a:rPr>
                        <a:t>60 day test</a:t>
                      </a:r>
                      <a:r>
                        <a:rPr lang="en-US" sz="1300" kern="1200" baseline="0" dirty="0">
                          <a:solidFill>
                            <a:schemeClr val="dk1"/>
                          </a:solidFill>
                          <a:effectLst/>
                          <a:latin typeface="+mn-lt"/>
                          <a:ea typeface="+mn-ea"/>
                          <a:cs typeface="+mn-cs"/>
                        </a:rPr>
                        <a:t>: reside in Cyprus at least 60 days during year, and meet several conditions cumulatively</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300" kern="1200" baseline="0" dirty="0">
                        <a:solidFill>
                          <a:schemeClr val="dk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300" kern="1200" baseline="0" dirty="0">
                          <a:solidFill>
                            <a:schemeClr val="dk1"/>
                          </a:solidFill>
                          <a:effectLst/>
                          <a:latin typeface="+mn-lt"/>
                          <a:ea typeface="+mn-ea"/>
                          <a:cs typeface="+mn-cs"/>
                        </a:rPr>
                        <a:t>Certificate of tax residency</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300" kern="1200" dirty="0">
                        <a:solidFill>
                          <a:schemeClr val="dk1"/>
                        </a:solidFill>
                        <a:effectLst/>
                        <a:latin typeface="+mn-lt"/>
                        <a:ea typeface="+mn-ea"/>
                        <a:cs typeface="+mn-cs"/>
                      </a:endParaRPr>
                    </a:p>
                  </a:txBody>
                  <a:tcPr/>
                </a:tc>
                <a:tc>
                  <a:txBody>
                    <a:bodyPr/>
                    <a:lstStyle/>
                    <a:p>
                      <a:pPr marL="0" indent="0" algn="l">
                        <a:buFont typeface="Wingdings" panose="05000000000000000000" pitchFamily="2" charset="2"/>
                        <a:buNone/>
                      </a:pPr>
                      <a:r>
                        <a:rPr lang="en-US" sz="1200" dirty="0"/>
                        <a:t>Tax residency is determined according to the "</a:t>
                      </a:r>
                      <a:r>
                        <a:rPr lang="en-US" sz="1200" b="1" dirty="0"/>
                        <a:t>center of life</a:t>
                      </a:r>
                      <a:r>
                        <a:rPr lang="en-US" sz="1200" dirty="0"/>
                        <a:t>" test, which examines the ties to Israel. </a:t>
                      </a:r>
                    </a:p>
                    <a:p>
                      <a:pPr marL="0" indent="0" algn="l">
                        <a:buFont typeface="Wingdings" panose="05000000000000000000" pitchFamily="2" charset="2"/>
                        <a:buNone/>
                      </a:pPr>
                      <a:endParaRPr lang="en-US" sz="1200" dirty="0"/>
                    </a:p>
                    <a:p>
                      <a:pPr marL="0" indent="0" algn="l" defTabSz="914400" rtl="0" eaLnBrk="1" latinLnBrk="0" hangingPunct="1">
                        <a:buFont typeface="Wingdings" panose="05000000000000000000" pitchFamily="2" charset="2"/>
                        <a:buNone/>
                      </a:pPr>
                      <a:r>
                        <a:rPr lang="en-US" sz="1200" b="1" kern="1200" dirty="0">
                          <a:solidFill>
                            <a:schemeClr val="dk1"/>
                          </a:solidFill>
                          <a:latin typeface="+mn-lt"/>
                          <a:ea typeface="+mn-ea"/>
                          <a:cs typeface="+mn-cs"/>
                        </a:rPr>
                        <a:t>Rebuttable presumptions</a:t>
                      </a:r>
                      <a:r>
                        <a:rPr lang="en-US" sz="1200" kern="1200" dirty="0">
                          <a:solidFill>
                            <a:schemeClr val="dk1"/>
                          </a:solidFill>
                          <a:latin typeface="+mn-lt"/>
                          <a:ea typeface="+mn-ea"/>
                          <a:cs typeface="+mn-cs"/>
                        </a:rPr>
                        <a:t>: Spending more than 183                      days in Israel in a tax year; or Spending 425 days in Israel in a 3-year period.</a:t>
                      </a:r>
                    </a:p>
                    <a:p>
                      <a:pPr marL="0" algn="l" defTabSz="914400" rtl="0" eaLnBrk="1" latinLnBrk="0" hangingPunct="1"/>
                      <a:endParaRPr lang="en-US" sz="1200" kern="1200" dirty="0">
                        <a:solidFill>
                          <a:schemeClr val="dk1"/>
                        </a:solidFill>
                        <a:latin typeface="+mn-lt"/>
                        <a:ea typeface="+mn-ea"/>
                        <a:cs typeface="+mn-cs"/>
                      </a:endParaRPr>
                    </a:p>
                    <a:p>
                      <a:pPr marL="0" algn="l" defTabSz="914400" rtl="0" eaLnBrk="1" latinLnBrk="0" hangingPunct="1"/>
                      <a:r>
                        <a:rPr lang="en-US" sz="1200" b="1" kern="1200" dirty="0">
                          <a:solidFill>
                            <a:schemeClr val="dk1"/>
                          </a:solidFill>
                          <a:latin typeface="+mn-lt"/>
                          <a:ea typeface="+mn-ea"/>
                          <a:cs typeface="+mn-cs"/>
                        </a:rPr>
                        <a:t>New Bill</a:t>
                      </a:r>
                      <a:r>
                        <a:rPr lang="en-US" sz="1200" kern="1200" dirty="0">
                          <a:solidFill>
                            <a:schemeClr val="dk1"/>
                          </a:solidFill>
                          <a:latin typeface="+mn-lt"/>
                          <a:ea typeface="+mn-ea"/>
                          <a:cs typeface="+mn-cs"/>
                        </a:rPr>
                        <a:t>: suggest to determine irreputable presumptions that examines both number of days and nexus to Israel (Similar to the UK). The old test (center of life) and the existing reputable presumptions will continue to apply to cases that do not fall within the irreputable presumptions. </a:t>
                      </a:r>
                    </a:p>
                    <a:p>
                      <a:pPr algn="l"/>
                      <a:endParaRPr lang="en-US" sz="1200"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050" dirty="0"/>
                        <a:t>An individual is considered to be a resident in Italy for tax purposes if, for the </a:t>
                      </a:r>
                      <a:r>
                        <a:rPr lang="en-US" sz="1050" b="1" dirty="0"/>
                        <a:t>greater part of the tax period</a:t>
                      </a:r>
                      <a:r>
                        <a:rPr lang="en-US" sz="1050" dirty="0"/>
                        <a:t> (more than 183 days in any calendar year), at least one of the following conditions is met:</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50" dirty="0"/>
                        <a:t>He or she is </a:t>
                      </a:r>
                      <a:r>
                        <a:rPr lang="en-US" sz="1050" b="1" dirty="0"/>
                        <a:t>registered under the Italian Office of the Resident Population </a:t>
                      </a:r>
                      <a:r>
                        <a:rPr lang="en-US" sz="1050" dirty="0"/>
                        <a:t>(</a:t>
                      </a:r>
                      <a:r>
                        <a:rPr lang="en-US" sz="1050" dirty="0" err="1"/>
                        <a:t>Anagrafe</a:t>
                      </a:r>
                      <a:r>
                        <a:rPr lang="en-US" sz="1050" dirty="0"/>
                        <a:t> </a:t>
                      </a:r>
                      <a:r>
                        <a:rPr lang="en-US" sz="1050" dirty="0" err="1"/>
                        <a:t>della</a:t>
                      </a:r>
                      <a:r>
                        <a:rPr lang="en-US" sz="1050" dirty="0"/>
                        <a:t> </a:t>
                      </a:r>
                      <a:r>
                        <a:rPr lang="en-US" sz="1050" dirty="0" err="1"/>
                        <a:t>Popolazione</a:t>
                      </a:r>
                      <a:r>
                        <a:rPr lang="en-US" sz="1050" dirty="0"/>
                        <a:t> </a:t>
                      </a:r>
                      <a:r>
                        <a:rPr lang="en-US" sz="1050" dirty="0" err="1"/>
                        <a:t>Residente</a:t>
                      </a:r>
                      <a:r>
                        <a:rPr lang="en-US" sz="1050" dirty="0"/>
                        <a:t>)</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50" dirty="0"/>
                        <a:t>He or she has his or her </a:t>
                      </a:r>
                      <a:r>
                        <a:rPr lang="en-US" sz="1050" b="1" dirty="0"/>
                        <a:t>domicile</a:t>
                      </a:r>
                      <a:r>
                        <a:rPr lang="en-US" sz="1050" dirty="0"/>
                        <a:t> in Italy, according to the Italian Civil Code (i.e., where an individual has established his or her place of business and family life)</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50" dirty="0"/>
                        <a:t>He or she has established his or her </a:t>
                      </a:r>
                      <a:r>
                        <a:rPr lang="en-US" sz="1050" b="1" dirty="0"/>
                        <a:t>residence</a:t>
                      </a:r>
                      <a:r>
                        <a:rPr lang="en-US" sz="1050" dirty="0"/>
                        <a:t> in Italy according to the Italian Civil Code (i.e., the place where the individual has his or her habitual abode)</a:t>
                      </a:r>
                    </a:p>
                  </a:txBody>
                  <a:tcPr/>
                </a:tc>
                <a:tc>
                  <a:txBody>
                    <a:bodyPr/>
                    <a:lstStyle/>
                    <a:p>
                      <a:pPr marL="228600" lvl="0" indent="-228600">
                        <a:buFont typeface="+mj-lt"/>
                        <a:buAutoNum type="arabicPeriod"/>
                      </a:pPr>
                      <a:r>
                        <a:rPr lang="en-GB" sz="1200" kern="1200" dirty="0">
                          <a:solidFill>
                            <a:schemeClr val="dk1"/>
                          </a:solidFill>
                          <a:effectLst/>
                          <a:latin typeface="+mn-lt"/>
                          <a:ea typeface="+mn-ea"/>
                          <a:cs typeface="+mn-cs"/>
                        </a:rPr>
                        <a:t>A presence in Portugal for more than </a:t>
                      </a:r>
                      <a:r>
                        <a:rPr lang="en-GB" sz="1200" b="1" kern="1200" dirty="0">
                          <a:solidFill>
                            <a:schemeClr val="dk1"/>
                          </a:solidFill>
                          <a:effectLst/>
                          <a:latin typeface="+mn-lt"/>
                          <a:ea typeface="+mn-ea"/>
                          <a:cs typeface="+mn-cs"/>
                        </a:rPr>
                        <a:t>183 days,</a:t>
                      </a:r>
                      <a:r>
                        <a:rPr lang="en-GB" sz="1200" kern="1200" dirty="0">
                          <a:solidFill>
                            <a:schemeClr val="dk1"/>
                          </a:solidFill>
                          <a:effectLst/>
                          <a:latin typeface="+mn-lt"/>
                          <a:ea typeface="+mn-ea"/>
                          <a:cs typeface="+mn-cs"/>
                        </a:rPr>
                        <a:t> continuous or interrupted in a 12 months period, beginning or ending during the year in question; </a:t>
                      </a:r>
                      <a:r>
                        <a:rPr lang="en-GB" sz="1200" b="1" kern="1200" dirty="0">
                          <a:solidFill>
                            <a:schemeClr val="dk1"/>
                          </a:solidFill>
                          <a:effectLst/>
                          <a:latin typeface="+mn-lt"/>
                          <a:ea typeface="+mn-ea"/>
                          <a:cs typeface="+mn-cs"/>
                        </a:rPr>
                        <a:t>or</a:t>
                      </a:r>
                    </a:p>
                    <a:p>
                      <a:pPr marL="228600" lvl="0" indent="-228600">
                        <a:buFont typeface="+mj-lt"/>
                        <a:buAutoNum type="arabicPeriod"/>
                      </a:pPr>
                      <a:r>
                        <a:rPr lang="en-GB" sz="1200" kern="1200" dirty="0">
                          <a:solidFill>
                            <a:schemeClr val="dk1"/>
                          </a:solidFill>
                          <a:effectLst/>
                          <a:latin typeface="+mn-lt"/>
                          <a:ea typeface="+mn-ea"/>
                          <a:cs typeface="+mn-cs"/>
                        </a:rPr>
                        <a:t>Disposal of a </a:t>
                      </a:r>
                      <a:r>
                        <a:rPr lang="en-GB" sz="1200" b="1" kern="1200" dirty="0">
                          <a:solidFill>
                            <a:schemeClr val="dk1"/>
                          </a:solidFill>
                          <a:effectLst/>
                          <a:latin typeface="+mn-lt"/>
                          <a:ea typeface="+mn-ea"/>
                          <a:cs typeface="+mn-cs"/>
                        </a:rPr>
                        <a:t>dwelling at 31 December</a:t>
                      </a:r>
                      <a:r>
                        <a:rPr lang="en-GB" sz="1200" kern="1200" dirty="0">
                          <a:solidFill>
                            <a:schemeClr val="dk1"/>
                          </a:solidFill>
                          <a:effectLst/>
                          <a:latin typeface="+mn-lt"/>
                          <a:ea typeface="+mn-ea"/>
                          <a:cs typeface="+mn-cs"/>
                        </a:rPr>
                        <a:t> in such conditions that it may be inferred the intention to keep and occupy it as a habitual abode.</a:t>
                      </a:r>
                    </a:p>
                    <a:p>
                      <a:pPr marL="0" lvl="0" indent="0">
                        <a:buFont typeface="+mj-lt"/>
                        <a:buNone/>
                      </a:pPr>
                      <a:endParaRPr lang="en-GB" sz="1200" kern="1200" dirty="0">
                        <a:solidFill>
                          <a:schemeClr val="dk1"/>
                        </a:solidFill>
                        <a:effectLst/>
                        <a:latin typeface="+mn-lt"/>
                        <a:ea typeface="+mn-ea"/>
                        <a:cs typeface="+mn-cs"/>
                      </a:endParaRPr>
                    </a:p>
                    <a:p>
                      <a:pPr marL="0" lvl="0" indent="0">
                        <a:buFont typeface="+mj-lt"/>
                        <a:buNone/>
                      </a:pPr>
                      <a:r>
                        <a:rPr lang="en-GB" sz="1200" kern="1200" dirty="0">
                          <a:solidFill>
                            <a:schemeClr val="dk1"/>
                          </a:solidFill>
                          <a:effectLst/>
                          <a:latin typeface="+mn-lt"/>
                          <a:ea typeface="+mn-ea"/>
                          <a:cs typeface="+mn-cs"/>
                        </a:rPr>
                        <a:t>Split-year rule: Tax residence is acquired from arrival date and lost at departure date (with exceptions)</a:t>
                      </a:r>
                      <a:endParaRPr lang="pt-PT" sz="1200" kern="1200" dirty="0">
                        <a:solidFill>
                          <a:schemeClr val="dk1"/>
                        </a:solidFill>
                        <a:effectLst/>
                        <a:latin typeface="+mn-lt"/>
                        <a:ea typeface="+mn-ea"/>
                        <a:cs typeface="+mn-cs"/>
                      </a:endParaRPr>
                    </a:p>
                    <a:p>
                      <a:pPr algn="l"/>
                      <a:endParaRPr lang="en-US" sz="1300" dirty="0"/>
                    </a:p>
                  </a:txBody>
                  <a:tcPr/>
                </a:tc>
                <a:tc>
                  <a:txBody>
                    <a:bodyPr/>
                    <a:lstStyle/>
                    <a:p>
                      <a:pPr marL="0" lvl="2" indent="0" algn="just">
                        <a:spcBef>
                          <a:spcPts val="600"/>
                        </a:spcBef>
                        <a:spcAft>
                          <a:spcPts val="600"/>
                        </a:spcAft>
                        <a:buClr>
                          <a:srgbClr val="8D031F"/>
                        </a:buClr>
                        <a:buNone/>
                      </a:pPr>
                      <a:r>
                        <a:rPr lang="en-US" sz="1200" kern="1200" dirty="0">
                          <a:solidFill>
                            <a:schemeClr val="dk1"/>
                          </a:solidFill>
                          <a:latin typeface="+mn-lt"/>
                          <a:ea typeface="+mn-ea"/>
                          <a:cs typeface="+mn-cs"/>
                        </a:rPr>
                        <a:t>1.Stay in Spain for more than 183 days during the calendar year. </a:t>
                      </a:r>
                    </a:p>
                    <a:p>
                      <a:pPr marL="0" lvl="2" indent="0" algn="just">
                        <a:spcBef>
                          <a:spcPts val="600"/>
                        </a:spcBef>
                        <a:spcAft>
                          <a:spcPts val="600"/>
                        </a:spcAft>
                        <a:buClr>
                          <a:srgbClr val="8D031F"/>
                        </a:buClr>
                        <a:buNone/>
                      </a:pPr>
                      <a:r>
                        <a:rPr lang="en-US" sz="1200" kern="1200" dirty="0">
                          <a:solidFill>
                            <a:schemeClr val="dk1"/>
                          </a:solidFill>
                          <a:latin typeface="+mn-lt"/>
                          <a:ea typeface="+mn-ea"/>
                          <a:cs typeface="+mn-cs"/>
                        </a:rPr>
                        <a:t>2.The main </a:t>
                      </a:r>
                      <a:r>
                        <a:rPr lang="en-US" sz="1200" kern="1200" dirty="0" err="1">
                          <a:solidFill>
                            <a:schemeClr val="dk1"/>
                          </a:solidFill>
                          <a:latin typeface="+mn-lt"/>
                          <a:ea typeface="+mn-ea"/>
                          <a:cs typeface="+mn-cs"/>
                        </a:rPr>
                        <a:t>centre</a:t>
                      </a:r>
                      <a:r>
                        <a:rPr lang="en-US" sz="1200" kern="1200" dirty="0">
                          <a:solidFill>
                            <a:schemeClr val="dk1"/>
                          </a:solidFill>
                          <a:latin typeface="+mn-lt"/>
                          <a:ea typeface="+mn-ea"/>
                          <a:cs typeface="+mn-cs"/>
                        </a:rPr>
                        <a:t> or the base of activities or economic interests, directly or indirectly, are located in Spain. </a:t>
                      </a:r>
                    </a:p>
                    <a:p>
                      <a:pPr marL="0" lvl="2" indent="0" algn="just">
                        <a:spcBef>
                          <a:spcPts val="600"/>
                        </a:spcBef>
                        <a:spcAft>
                          <a:spcPts val="600"/>
                        </a:spcAft>
                        <a:buClr>
                          <a:srgbClr val="8D031F"/>
                        </a:buClr>
                        <a:buNone/>
                      </a:pPr>
                      <a:r>
                        <a:rPr lang="en-US" sz="1200" kern="1200" dirty="0">
                          <a:solidFill>
                            <a:schemeClr val="dk1"/>
                          </a:solidFill>
                          <a:latin typeface="+mn-lt"/>
                          <a:ea typeface="+mn-ea"/>
                          <a:cs typeface="+mn-cs"/>
                        </a:rPr>
                        <a:t>Presumption of Spanish</a:t>
                      </a:r>
                      <a:r>
                        <a:rPr lang="en-US" sz="1200" kern="1200" baseline="0" dirty="0">
                          <a:solidFill>
                            <a:schemeClr val="dk1"/>
                          </a:solidFill>
                          <a:latin typeface="+mn-lt"/>
                          <a:ea typeface="+mn-ea"/>
                          <a:cs typeface="+mn-cs"/>
                        </a:rPr>
                        <a:t> tax residency </a:t>
                      </a:r>
                      <a:r>
                        <a:rPr lang="en-US" sz="1200" kern="1200" dirty="0">
                          <a:solidFill>
                            <a:schemeClr val="dk1"/>
                          </a:solidFill>
                          <a:latin typeface="+mn-lt"/>
                          <a:ea typeface="+mn-ea"/>
                          <a:cs typeface="+mn-cs"/>
                        </a:rPr>
                        <a:t>if the legally non-separated spouse and underage children dependent on the taxpayer usually reside in Spain.</a:t>
                      </a:r>
                    </a:p>
                    <a:p>
                      <a:pPr marL="0" lvl="2" indent="0" algn="just">
                        <a:spcBef>
                          <a:spcPts val="0"/>
                        </a:spcBef>
                        <a:buClr>
                          <a:srgbClr val="37534A"/>
                        </a:buClr>
                        <a:buNone/>
                      </a:pPr>
                      <a:endParaRPr lang="en-US" sz="1200" i="1" dirty="0">
                        <a:solidFill>
                          <a:srgbClr val="8D031F"/>
                        </a:solidFill>
                        <a:latin typeface="Helvetica" panose="020B0604020202020204" pitchFamily="34" charset="0"/>
                        <a:cs typeface="Helvetica" panose="020B0604020202020204" pitchFamily="34" charset="0"/>
                      </a:endParaRPr>
                    </a:p>
                    <a:p>
                      <a:pPr algn="l"/>
                      <a:r>
                        <a:rPr lang="en-US" sz="1200" noProof="0" dirty="0"/>
                        <a:t>Some other special rules.</a:t>
                      </a:r>
                    </a:p>
                    <a:p>
                      <a:pPr algn="l"/>
                      <a:endParaRPr lang="en-US" sz="1300" noProof="0" dirty="0"/>
                    </a:p>
                  </a:txBody>
                  <a:tcPr/>
                </a:tc>
                <a:extLst>
                  <a:ext uri="{0D108BD9-81ED-4DB2-BD59-A6C34878D82A}">
                    <a16:rowId xmlns:a16="http://schemas.microsoft.com/office/drawing/2014/main" val="3599297495"/>
                  </a:ext>
                </a:extLst>
              </a:tr>
              <a:tr h="435129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300" kern="1200" dirty="0">
                        <a:solidFill>
                          <a:schemeClr val="dk1"/>
                        </a:solidFill>
                        <a:effectLst/>
                        <a:latin typeface="+mn-lt"/>
                        <a:ea typeface="+mn-ea"/>
                        <a:cs typeface="+mn-cs"/>
                      </a:endParaRPr>
                    </a:p>
                  </a:txBody>
                  <a:tcPr/>
                </a:tc>
                <a:tc>
                  <a:txBody>
                    <a:bodyPr/>
                    <a:lstStyle/>
                    <a:p>
                      <a:pPr algn="l"/>
                      <a:endParaRPr lang="en-US" sz="1200" dirty="0"/>
                    </a:p>
                  </a:txBody>
                  <a:tcPr/>
                </a:tc>
                <a:tc>
                  <a:txBody>
                    <a:bodyP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050" dirty="0"/>
                    </a:p>
                  </a:txBody>
                  <a:tcPr/>
                </a:tc>
                <a:tc>
                  <a:txBody>
                    <a:bodyPr/>
                    <a:lstStyle/>
                    <a:p>
                      <a:pPr algn="l"/>
                      <a:endParaRPr lang="en-US" sz="1300" dirty="0"/>
                    </a:p>
                  </a:txBody>
                  <a:tcPr/>
                </a:tc>
                <a:tc>
                  <a:txBody>
                    <a:bodyPr/>
                    <a:lstStyle/>
                    <a:p>
                      <a:pPr algn="l"/>
                      <a:endParaRPr lang="en-US" sz="1300" noProof="0" dirty="0"/>
                    </a:p>
                  </a:txBody>
                  <a:tcPr/>
                </a:tc>
                <a:extLst>
                  <a:ext uri="{0D108BD9-81ED-4DB2-BD59-A6C34878D82A}">
                    <a16:rowId xmlns:a16="http://schemas.microsoft.com/office/drawing/2014/main" val="3170572811"/>
                  </a:ext>
                </a:extLst>
              </a:tr>
            </a:tbl>
          </a:graphicData>
        </a:graphic>
      </p:graphicFrame>
    </p:spTree>
    <p:extLst>
      <p:ext uri="{BB962C8B-B14F-4D97-AF65-F5344CB8AC3E}">
        <p14:creationId xmlns:p14="http://schemas.microsoft.com/office/powerpoint/2010/main" val="274372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b="1" dirty="0">
                <a:latin typeface="+mn-lt"/>
              </a:rPr>
              <a:t>Preferential Tax Regime </a:t>
            </a:r>
            <a:endParaRPr lang="en-GB" b="1" dirty="0">
              <a:latin typeface="+mn-lt"/>
            </a:endParaRPr>
          </a:p>
        </p:txBody>
      </p:sp>
      <p:sp>
        <p:nvSpPr>
          <p:cNvPr id="7" name="Slide Number Placeholder 6"/>
          <p:cNvSpPr>
            <a:spLocks noGrp="1"/>
          </p:cNvSpPr>
          <p:nvPr>
            <p:ph type="sldNum" sz="quarter" idx="12"/>
          </p:nvPr>
        </p:nvSpPr>
        <p:spPr/>
        <p:txBody>
          <a:bodyPr/>
          <a:lstStyle/>
          <a:p>
            <a:fld id="{6A161F47-20D0-4C86-8B77-9039A1A577CF}" type="slidenum">
              <a:rPr lang="en-GB" smtClean="0"/>
              <a:t>6</a:t>
            </a:fld>
            <a:endParaRPr lang="en-GB"/>
          </a:p>
        </p:txBody>
      </p:sp>
      <p:graphicFrame>
        <p:nvGraphicFramePr>
          <p:cNvPr id="20" name="Table 7">
            <a:extLst>
              <a:ext uri="{FF2B5EF4-FFF2-40B4-BE49-F238E27FC236}">
                <a16:creationId xmlns:a16="http://schemas.microsoft.com/office/drawing/2014/main" id="{D6D113A8-7F32-8C22-C300-786FCBB38871}"/>
              </a:ext>
            </a:extLst>
          </p:cNvPr>
          <p:cNvGraphicFramePr>
            <a:graphicFrameLocks noGrp="1"/>
          </p:cNvGraphicFramePr>
          <p:nvPr>
            <p:extLst>
              <p:ext uri="{D42A27DB-BD31-4B8C-83A1-F6EECF244321}">
                <p14:modId xmlns:p14="http://schemas.microsoft.com/office/powerpoint/2010/main" val="3871311505"/>
              </p:ext>
            </p:extLst>
          </p:nvPr>
        </p:nvGraphicFramePr>
        <p:xfrm>
          <a:off x="1033272" y="1405971"/>
          <a:ext cx="8982410" cy="5273040"/>
        </p:xfrm>
        <a:graphic>
          <a:graphicData uri="http://schemas.openxmlformats.org/drawingml/2006/table">
            <a:tbl>
              <a:tblPr firstRow="1" bandRow="1">
                <a:tableStyleId>{5C22544A-7EE6-4342-B048-85BDC9FD1C3A}</a:tableStyleId>
              </a:tblPr>
              <a:tblGrid>
                <a:gridCol w="1319000">
                  <a:extLst>
                    <a:ext uri="{9D8B030D-6E8A-4147-A177-3AD203B41FA5}">
                      <a16:colId xmlns:a16="http://schemas.microsoft.com/office/drawing/2014/main" val="4170354378"/>
                    </a:ext>
                  </a:extLst>
                </a:gridCol>
                <a:gridCol w="2187454">
                  <a:extLst>
                    <a:ext uri="{9D8B030D-6E8A-4147-A177-3AD203B41FA5}">
                      <a16:colId xmlns:a16="http://schemas.microsoft.com/office/drawing/2014/main" val="3909752297"/>
                    </a:ext>
                  </a:extLst>
                </a:gridCol>
                <a:gridCol w="1797000">
                  <a:extLst>
                    <a:ext uri="{9D8B030D-6E8A-4147-A177-3AD203B41FA5}">
                      <a16:colId xmlns:a16="http://schemas.microsoft.com/office/drawing/2014/main" val="2324786826"/>
                    </a:ext>
                  </a:extLst>
                </a:gridCol>
                <a:gridCol w="1797000">
                  <a:extLst>
                    <a:ext uri="{9D8B030D-6E8A-4147-A177-3AD203B41FA5}">
                      <a16:colId xmlns:a16="http://schemas.microsoft.com/office/drawing/2014/main" val="3613865101"/>
                    </a:ext>
                  </a:extLst>
                </a:gridCol>
                <a:gridCol w="1881956">
                  <a:extLst>
                    <a:ext uri="{9D8B030D-6E8A-4147-A177-3AD203B41FA5}">
                      <a16:colId xmlns:a16="http://schemas.microsoft.com/office/drawing/2014/main" val="1801584667"/>
                    </a:ext>
                  </a:extLst>
                </a:gridCol>
              </a:tblGrid>
              <a:tr h="560583">
                <a:tc>
                  <a:txBody>
                    <a:bodyPr/>
                    <a:lstStyle/>
                    <a:p>
                      <a:r>
                        <a:rPr lang="de-DE" dirty="0"/>
                        <a:t>C</a:t>
                      </a:r>
                      <a:r>
                        <a:rPr lang="en-US" dirty="0" err="1"/>
                        <a:t>yprus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solidFill>
                          <a:latin typeface="Arial" panose="020B0604020202020204" pitchFamily="34" charset="0"/>
                          <a:cs typeface="Arial" panose="020B0604020202020204" pitchFamily="34" charset="0"/>
                        </a:rPr>
                        <a:t>Israel</a:t>
                      </a:r>
                      <a:r>
                        <a:rPr lang="en-GB" u="sng" dirty="0">
                          <a:solidFill>
                            <a:schemeClr val="tx1"/>
                          </a:solidFill>
                          <a:latin typeface="Arial" panose="020B0604020202020204" pitchFamily="34" charset="0"/>
                          <a:cs typeface="Arial" panose="020B0604020202020204" pitchFamily="34" charset="0"/>
                        </a:rPr>
                        <a:t> </a:t>
                      </a:r>
                      <a:endParaRPr lang="en-US" u="sng" dirty="0">
                        <a:solidFill>
                          <a:schemeClr val="tx1"/>
                        </a:solidFill>
                        <a:latin typeface="Arial" panose="020B0604020202020204" pitchFamily="34" charset="0"/>
                        <a:cs typeface="Arial" panose="020B0604020202020204" pitchFamily="34" charset="0"/>
                      </a:endParaRPr>
                    </a:p>
                    <a:p>
                      <a:endParaRPr lang="en-US" dirty="0"/>
                    </a:p>
                  </a:txBody>
                  <a:tcPr/>
                </a:tc>
                <a:tc>
                  <a:txBody>
                    <a:bodyPr/>
                    <a:lstStyle/>
                    <a:p>
                      <a:r>
                        <a:rPr lang="en-GB" u="none" dirty="0">
                          <a:solidFill>
                            <a:schemeClr val="bg1"/>
                          </a:solidFill>
                          <a:latin typeface="Arial" panose="020B0604020202020204" pitchFamily="34" charset="0"/>
                          <a:cs typeface="Arial" panose="020B0604020202020204" pitchFamily="34" charset="0"/>
                        </a:rPr>
                        <a:t>Italy</a:t>
                      </a:r>
                      <a:endParaRPr lang="en-US" u="none"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solidFill>
                          <a:latin typeface="Arial" panose="020B0604020202020204" pitchFamily="34" charset="0"/>
                          <a:cs typeface="Arial" panose="020B0604020202020204" pitchFamily="34" charset="0"/>
                        </a:rPr>
                        <a:t>Portugal</a:t>
                      </a:r>
                      <a:endParaRPr lang="en-US" u="none" dirty="0">
                        <a:solidFill>
                          <a:schemeClr val="bg1"/>
                        </a:solidFill>
                      </a:endParaRP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solidFill>
                          <a:latin typeface="Arial" panose="020B0604020202020204" pitchFamily="34" charset="0"/>
                          <a:cs typeface="Arial" panose="020B0604020202020204" pitchFamily="34" charset="0"/>
                        </a:rPr>
                        <a:t>Spain</a:t>
                      </a:r>
                      <a:endParaRPr lang="en-US" u="none"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89257295"/>
                  </a:ext>
                </a:extLst>
              </a:tr>
              <a:tr h="3846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dk1"/>
                          </a:solidFill>
                          <a:effectLst/>
                          <a:uLnTx/>
                          <a:uFillTx/>
                          <a:latin typeface="+mn-lt"/>
                          <a:ea typeface="+mn-ea"/>
                          <a:cs typeface="+mn-cs"/>
                        </a:rPr>
                        <a:t>Non-domiciled regime, passive sources of income (interest dividends) </a:t>
                      </a:r>
                      <a:r>
                        <a:rPr kumimoji="0" lang="en-US" sz="1100" b="1" i="0" u="none" strike="noStrike" kern="1200" cap="none" spc="0" normalizeH="0" baseline="0" noProof="0" dirty="0">
                          <a:ln>
                            <a:noFill/>
                          </a:ln>
                          <a:solidFill>
                            <a:schemeClr val="dk1"/>
                          </a:solidFill>
                          <a:effectLst/>
                          <a:uLnTx/>
                          <a:uFillTx/>
                          <a:latin typeface="+mn-lt"/>
                          <a:ea typeface="+mn-ea"/>
                          <a:cs typeface="+mn-cs"/>
                        </a:rPr>
                        <a:t>exempt from tax for 17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dk1"/>
                          </a:solidFill>
                          <a:effectLst/>
                          <a:uLnTx/>
                          <a:uFillTx/>
                          <a:latin typeface="+mn-lt"/>
                          <a:ea typeface="+mn-ea"/>
                          <a:cs typeface="+mn-cs"/>
                        </a:rPr>
                        <a:t>Other income (salaries) taxed at progressive rates from </a:t>
                      </a:r>
                      <a:r>
                        <a:rPr kumimoji="0" lang="en-US" sz="1100" b="1" i="0" u="none" strike="noStrike" kern="1200" cap="none" spc="0" normalizeH="0" baseline="0" noProof="0" dirty="0">
                          <a:ln>
                            <a:noFill/>
                          </a:ln>
                          <a:solidFill>
                            <a:schemeClr val="dk1"/>
                          </a:solidFill>
                          <a:effectLst/>
                          <a:uLnTx/>
                          <a:uFillTx/>
                          <a:latin typeface="+mn-lt"/>
                          <a:ea typeface="+mn-ea"/>
                          <a:cs typeface="+mn-cs"/>
                        </a:rPr>
                        <a:t>20% to 35%, </a:t>
                      </a:r>
                      <a:r>
                        <a:rPr kumimoji="0" lang="en-US" sz="1100" b="0" i="0" u="none" strike="noStrike" kern="1200" cap="none" spc="0" normalizeH="0" baseline="0" noProof="0" dirty="0">
                          <a:ln>
                            <a:noFill/>
                          </a:ln>
                          <a:solidFill>
                            <a:schemeClr val="dk1"/>
                          </a:solidFill>
                          <a:effectLst/>
                          <a:uLnTx/>
                          <a:uFillTx/>
                          <a:latin typeface="+mn-lt"/>
                          <a:ea typeface="+mn-ea"/>
                          <a:cs typeface="+mn-cs"/>
                        </a:rPr>
                        <a:t>with first 19,500 tax-free.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dk1"/>
                          </a:solidFill>
                          <a:effectLst/>
                          <a:uLnTx/>
                          <a:uFillTx/>
                          <a:latin typeface="+mn-lt"/>
                          <a:ea typeface="+mn-ea"/>
                          <a:cs typeface="+mn-cs"/>
                        </a:rPr>
                        <a:t>Exemption on income from first employment, </a:t>
                      </a:r>
                      <a:r>
                        <a:rPr kumimoji="0" lang="en-US" sz="1100" b="1" i="0" u="none" strike="noStrike" kern="1200" cap="none" spc="0" normalizeH="0" baseline="0" noProof="0" dirty="0">
                          <a:ln>
                            <a:noFill/>
                          </a:ln>
                          <a:solidFill>
                            <a:schemeClr val="dk1"/>
                          </a:solidFill>
                          <a:effectLst/>
                          <a:uLnTx/>
                          <a:uFillTx/>
                          <a:latin typeface="+mn-lt"/>
                          <a:ea typeface="+mn-ea"/>
                          <a:cs typeface="+mn-cs"/>
                        </a:rPr>
                        <a:t>50%</a:t>
                      </a:r>
                      <a:r>
                        <a:rPr kumimoji="0" lang="en-US" sz="1100" b="0" i="0" u="none" strike="noStrike" kern="1200" cap="none" spc="0" normalizeH="0" baseline="0" noProof="0" dirty="0">
                          <a:ln>
                            <a:noFill/>
                          </a:ln>
                          <a:solidFill>
                            <a:schemeClr val="dk1"/>
                          </a:solidFill>
                          <a:effectLst/>
                          <a:uLnTx/>
                          <a:uFillTx/>
                          <a:latin typeface="+mn-lt"/>
                          <a:ea typeface="+mn-ea"/>
                          <a:cs typeface="+mn-cs"/>
                        </a:rPr>
                        <a:t> for high earners   (&gt; EUR55k per year), otherwise </a:t>
                      </a:r>
                      <a:r>
                        <a:rPr kumimoji="0" lang="en-US" sz="1100" b="1" i="0" u="none" strike="noStrike" kern="1200" cap="none" spc="0" normalizeH="0" baseline="0" noProof="0" dirty="0">
                          <a:ln>
                            <a:noFill/>
                          </a:ln>
                          <a:solidFill>
                            <a:schemeClr val="dk1"/>
                          </a:solidFill>
                          <a:effectLst/>
                          <a:uLnTx/>
                          <a:uFillTx/>
                          <a:latin typeface="+mn-lt"/>
                          <a:ea typeface="+mn-ea"/>
                          <a:cs typeface="+mn-cs"/>
                        </a:rPr>
                        <a:t>20%</a:t>
                      </a:r>
                      <a:r>
                        <a:rPr kumimoji="0" lang="en-US" sz="1100" b="0" i="0" u="none" strike="noStrike" kern="1200" cap="none" spc="0" normalizeH="0" baseline="0" noProof="0" dirty="0">
                          <a:ln>
                            <a:noFill/>
                          </a:ln>
                          <a:solidFill>
                            <a:schemeClr val="dk1"/>
                          </a:solidFill>
                          <a:effectLst/>
                          <a:uLnTx/>
                          <a:uFillTx/>
                          <a:latin typeface="+mn-lt"/>
                          <a:ea typeface="+mn-ea"/>
                          <a:cs typeface="+mn-cs"/>
                        </a:rPr>
                        <a:t> exemption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lvl="0" rtl="0"/>
                      <a:r>
                        <a:rPr lang="en-US" sz="1100" kern="1200" dirty="0">
                          <a:solidFill>
                            <a:schemeClr val="dk1"/>
                          </a:solidFill>
                          <a:effectLst/>
                          <a:latin typeface="+mn-lt"/>
                          <a:ea typeface="+mn-ea"/>
                          <a:cs typeface="+mn-cs"/>
                        </a:rPr>
                        <a:t>Tax benefits to New Immigrants and Veteran Returning Residents (individuals who return to Israel after more than 10 years) and to certain trusts that involve settlors or beneficiaries who are New Immigrants and Veteran Returning Residents.</a:t>
                      </a:r>
                    </a:p>
                    <a:p>
                      <a:pPr marL="171450" lvl="0" indent="-171450" rtl="0">
                        <a:buFont typeface="Wingdings" panose="05000000000000000000" pitchFamily="2" charset="2"/>
                        <a:buChar char="§"/>
                      </a:pPr>
                      <a:r>
                        <a:rPr lang="en-US" sz="1100" kern="1200" dirty="0">
                          <a:solidFill>
                            <a:schemeClr val="dk1"/>
                          </a:solidFill>
                          <a:effectLst/>
                          <a:latin typeface="+mn-lt"/>
                          <a:ea typeface="+mn-ea"/>
                          <a:cs typeface="+mn-cs"/>
                        </a:rPr>
                        <a:t> </a:t>
                      </a:r>
                      <a:r>
                        <a:rPr lang="en-US" sz="1100" b="1" kern="1200" dirty="0">
                          <a:solidFill>
                            <a:schemeClr val="dk1"/>
                          </a:solidFill>
                          <a:effectLst/>
                          <a:latin typeface="+mn-lt"/>
                          <a:ea typeface="+mn-ea"/>
                          <a:cs typeface="+mn-cs"/>
                        </a:rPr>
                        <a:t>Exemption from tax and from reporting on foreign sourced income and gains for a 10-year period.</a:t>
                      </a:r>
                    </a:p>
                    <a:p>
                      <a:pPr marL="171450" indent="-171450">
                        <a:buFont typeface="Wingdings" panose="05000000000000000000" pitchFamily="2" charset="2"/>
                        <a:buChar char="§"/>
                      </a:pPr>
                      <a:r>
                        <a:rPr lang="en-US" sz="1100" b="1" kern="1200" dirty="0">
                          <a:solidFill>
                            <a:schemeClr val="dk1"/>
                          </a:solidFill>
                          <a:effectLst/>
                          <a:latin typeface="+mn-lt"/>
                          <a:ea typeface="+mn-ea"/>
                          <a:cs typeface="+mn-cs"/>
                        </a:rPr>
                        <a:t>Tax exemption on interest income from certain foreign currency bank deposits in Israeli banks for up to 20 years </a:t>
                      </a:r>
                      <a:r>
                        <a:rPr lang="en-US" sz="1100" kern="1200" dirty="0">
                          <a:solidFill>
                            <a:schemeClr val="dk1"/>
                          </a:solidFill>
                          <a:effectLst/>
                          <a:latin typeface="+mn-lt"/>
                          <a:ea typeface="+mn-ea"/>
                          <a:cs typeface="+mn-cs"/>
                        </a:rPr>
                        <a:t>(for New Immigrants only). </a:t>
                      </a:r>
                    </a:p>
                    <a:p>
                      <a:pPr marL="171450" indent="-171450">
                        <a:buFont typeface="Wingdings" panose="05000000000000000000" pitchFamily="2" charset="2"/>
                        <a:buChar char="§"/>
                      </a:pPr>
                      <a:r>
                        <a:rPr lang="en-US" sz="1100" b="1" kern="1200" dirty="0">
                          <a:solidFill>
                            <a:schemeClr val="dk1"/>
                          </a:solidFill>
                          <a:effectLst/>
                          <a:latin typeface="+mn-lt"/>
                          <a:ea typeface="+mn-ea"/>
                          <a:cs typeface="+mn-cs"/>
                        </a:rPr>
                        <a:t>The following regimes do not apply for a period of 10 years</a:t>
                      </a:r>
                      <a:r>
                        <a:rPr lang="en-US" sz="1100" kern="1200" dirty="0">
                          <a:solidFill>
                            <a:schemeClr val="dk1"/>
                          </a:solidFill>
                          <a:effectLst/>
                          <a:latin typeface="+mn-lt"/>
                          <a:ea typeface="+mn-ea"/>
                          <a:cs typeface="+mn-cs"/>
                        </a:rPr>
                        <a:t>:</a:t>
                      </a:r>
                    </a:p>
                    <a:p>
                      <a:pPr marL="171450" indent="-171450">
                        <a:buFont typeface="Wingdings" panose="05000000000000000000" pitchFamily="2" charset="2"/>
                        <a:buChar char="ü"/>
                      </a:pPr>
                      <a:r>
                        <a:rPr lang="en-US" sz="1100" kern="1200" dirty="0">
                          <a:solidFill>
                            <a:schemeClr val="dk1"/>
                          </a:solidFill>
                          <a:effectLst/>
                          <a:latin typeface="+mn-lt"/>
                          <a:ea typeface="+mn-ea"/>
                          <a:cs typeface="+mn-cs"/>
                        </a:rPr>
                        <a:t>“Management and Control”;</a:t>
                      </a:r>
                    </a:p>
                    <a:p>
                      <a:pPr marL="171450" indent="-171450">
                        <a:buFont typeface="Wingdings" panose="05000000000000000000" pitchFamily="2" charset="2"/>
                        <a:buChar char="ü"/>
                      </a:pPr>
                      <a:r>
                        <a:rPr lang="en-US" sz="1100" kern="1200" dirty="0">
                          <a:solidFill>
                            <a:schemeClr val="dk1"/>
                          </a:solidFill>
                          <a:effectLst/>
                          <a:latin typeface="+mn-lt"/>
                          <a:ea typeface="+mn-ea"/>
                          <a:cs typeface="+mn-cs"/>
                        </a:rPr>
                        <a:t>CFC regime </a:t>
                      </a:r>
                    </a:p>
                    <a:p>
                      <a:pPr marL="171450" indent="-171450">
                        <a:buFont typeface="Wingdings" panose="05000000000000000000" pitchFamily="2" charset="2"/>
                        <a:buChar char="ü"/>
                      </a:pPr>
                      <a:r>
                        <a:rPr lang="en-US" sz="1100" kern="1200" dirty="0">
                          <a:solidFill>
                            <a:schemeClr val="dk1"/>
                          </a:solidFill>
                          <a:effectLst/>
                          <a:latin typeface="+mn-lt"/>
                          <a:ea typeface="+mn-ea"/>
                          <a:cs typeface="+mn-cs"/>
                        </a:rPr>
                        <a:t>FOC regime </a:t>
                      </a:r>
                    </a:p>
                    <a:p>
                      <a:pPr marL="171450" indent="-171450">
                        <a:buFont typeface="Wingdings" panose="05000000000000000000" pitchFamily="2" charset="2"/>
                        <a:buChar char="§"/>
                      </a:pPr>
                      <a:r>
                        <a:rPr lang="en-US" sz="1100" b="1" kern="1200" dirty="0">
                          <a:solidFill>
                            <a:schemeClr val="dk1"/>
                          </a:solidFill>
                          <a:effectLst/>
                          <a:latin typeface="+mn-lt"/>
                          <a:ea typeface="+mn-ea"/>
                          <a:cs typeface="+mn-cs"/>
                        </a:rPr>
                        <a:t>Optional one-year Acclimatization Period</a:t>
                      </a:r>
                      <a:r>
                        <a:rPr lang="en-US" sz="1100" kern="1200" dirty="0">
                          <a:solidFill>
                            <a:schemeClr val="dk1"/>
                          </a:solidFill>
                          <a:effectLst/>
                          <a:latin typeface="+mn-lt"/>
                          <a:ea typeface="+mn-ea"/>
                          <a:cs typeface="+mn-cs"/>
                        </a:rPr>
                        <a:t>. Election must be made within 90 days pf arrival to Israel.  </a:t>
                      </a:r>
                    </a:p>
                    <a:p>
                      <a:endParaRPr lang="en-US" sz="1200" dirty="0"/>
                    </a:p>
                  </a:txBody>
                  <a:tcPr/>
                </a:tc>
                <a:tc>
                  <a:txBody>
                    <a:bodyPr/>
                    <a:lstStyle/>
                    <a:p>
                      <a:pPr marL="0" indent="0" algn="just">
                        <a:buFont typeface="+mj-lt"/>
                        <a:buNone/>
                      </a:pPr>
                      <a:r>
                        <a:rPr lang="en-US" sz="1000" b="1" dirty="0"/>
                        <a:t>A. The “New Tax Resident “ (“NTR”) flat tax regime  - </a:t>
                      </a:r>
                      <a:r>
                        <a:rPr lang="en-US" sz="1000" dirty="0"/>
                        <a:t>Foreign source income, as well as capital gains realized on foreign investments and other asset disposals, are subject to an </a:t>
                      </a:r>
                      <a:r>
                        <a:rPr lang="en-US" sz="1000" b="1" dirty="0"/>
                        <a:t>annual flat tax of EUR 100,000 for up to 15 years</a:t>
                      </a:r>
                      <a:r>
                        <a:rPr lang="en-US" sz="1000" dirty="0"/>
                        <a:t>. NTRs are subject to the Italian </a:t>
                      </a:r>
                      <a:r>
                        <a:rPr lang="en-US" sz="1000" b="1" dirty="0"/>
                        <a:t>inheritance and/or gift tax only on assets and rights existing in Italy </a:t>
                      </a:r>
                      <a:r>
                        <a:rPr lang="en-US" sz="1000" dirty="0"/>
                        <a:t>upon the date of their succession/gift. </a:t>
                      </a:r>
                    </a:p>
                    <a:p>
                      <a:pPr marL="0" marR="0" lvl="0" indent="0" algn="just" defTabSz="914400" rtl="0" eaLnBrk="1" fontAlgn="auto" latinLnBrk="0" hangingPunct="1">
                        <a:lnSpc>
                          <a:spcPct val="100000"/>
                        </a:lnSpc>
                        <a:spcBef>
                          <a:spcPts val="0"/>
                        </a:spcBef>
                        <a:spcAft>
                          <a:spcPts val="0"/>
                        </a:spcAft>
                        <a:buClrTx/>
                        <a:buSzTx/>
                        <a:buFont typeface="+mj-lt"/>
                        <a:buNone/>
                        <a:tabLst/>
                        <a:defRPr/>
                      </a:pPr>
                      <a:endParaRPr lang="en-US" sz="1000" b="1" dirty="0"/>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US" sz="1000" b="1" dirty="0"/>
                        <a:t>B. 7% Tax “Pension Holders” regime – A substitute tax at a 7% rate  absorbs any income tax related to the foreign source income and any wealth tax related to assets held outside of Italy</a:t>
                      </a:r>
                      <a:r>
                        <a:rPr lang="en-US" sz="1000" b="0" dirty="0"/>
                        <a:t>. </a:t>
                      </a:r>
                    </a:p>
                    <a:p>
                      <a:pPr marL="0" indent="0" algn="just">
                        <a:buFont typeface="+mj-lt"/>
                        <a:buNone/>
                      </a:pPr>
                      <a:r>
                        <a:rPr lang="en-US" sz="1000" b="0" dirty="0"/>
                        <a:t>The option applies for a maximum of </a:t>
                      </a:r>
                      <a:r>
                        <a:rPr lang="en-US" sz="1000" b="1" dirty="0"/>
                        <a:t>9 years </a:t>
                      </a:r>
                      <a:r>
                        <a:rPr lang="en-US" sz="1000" b="0" dirty="0"/>
                        <a:t>following the one in which the residence is established. </a:t>
                      </a:r>
                    </a:p>
                    <a:p>
                      <a:pPr marL="0" indent="0" algn="just">
                        <a:buFont typeface="+mj-lt"/>
                        <a:buNone/>
                      </a:pPr>
                      <a:endParaRPr lang="en-US" sz="1000" b="0" dirty="0"/>
                    </a:p>
                    <a:p>
                      <a:pPr marL="0" indent="0" algn="just">
                        <a:buFontTx/>
                        <a:buNone/>
                      </a:pPr>
                      <a:r>
                        <a:rPr lang="en-US" sz="1000" b="0" dirty="0"/>
                        <a:t>These regimes will be applicable </a:t>
                      </a:r>
                      <a:r>
                        <a:rPr lang="en-US" sz="1000" b="1" dirty="0"/>
                        <a:t>under certain conditions</a:t>
                      </a:r>
                      <a:r>
                        <a:rPr lang="en-US" sz="1000" b="0" dirty="0"/>
                        <a:t>.</a:t>
                      </a:r>
                    </a:p>
                  </a:txBody>
                  <a:tcPr/>
                </a:tc>
                <a:tc>
                  <a:txBody>
                    <a:bodyPr/>
                    <a:lstStyle/>
                    <a:p>
                      <a:r>
                        <a:rPr lang="en-US" sz="1100" dirty="0"/>
                        <a:t>Duo folded regime valid for </a:t>
                      </a:r>
                      <a:r>
                        <a:rPr lang="en-US" sz="1100" b="1" dirty="0"/>
                        <a:t>10Y</a:t>
                      </a:r>
                      <a:r>
                        <a:rPr lang="en-US" sz="1100" dirty="0"/>
                        <a:t>:</a:t>
                      </a:r>
                    </a:p>
                    <a:p>
                      <a:pPr marL="228600" indent="-228600">
                        <a:buFont typeface="+mj-lt"/>
                        <a:buAutoNum type="arabicPeriod"/>
                      </a:pPr>
                      <a:r>
                        <a:rPr lang="en-US" sz="1100" b="1" dirty="0" err="1"/>
                        <a:t>Impatriate</a:t>
                      </a:r>
                      <a:r>
                        <a:rPr lang="en-US" sz="1100" b="1" dirty="0"/>
                        <a:t> regime</a:t>
                      </a:r>
                      <a:r>
                        <a:rPr lang="en-US" sz="1100" dirty="0"/>
                        <a:t>: foreign sourced employment income taxed abroad - exempt; untaxed foreign sourced employment income and domestic employment/self-employment income, if from listed professions – 20%</a:t>
                      </a:r>
                    </a:p>
                    <a:p>
                      <a:pPr marL="228600" indent="-228600">
                        <a:buFont typeface="+mj-lt"/>
                        <a:buAutoNum type="arabicPeriod"/>
                      </a:pPr>
                      <a:r>
                        <a:rPr lang="en-US" sz="1100" b="1" dirty="0"/>
                        <a:t>HNWI regime</a:t>
                      </a:r>
                      <a:r>
                        <a:rPr lang="en-US" sz="1100" dirty="0"/>
                        <a:t>: foreign sourced income exempt if may be taxed abroad (foreign rental income, foreign real estate capital gains, dividends, interest and royalties - exempt; private pensions  – 10% </a:t>
                      </a:r>
                    </a:p>
                    <a:p>
                      <a:pPr marL="0" indent="0">
                        <a:buFont typeface="+mj-lt"/>
                        <a:buNone/>
                      </a:pPr>
                      <a:r>
                        <a:rPr lang="en-US" sz="1100" dirty="0"/>
                        <a:t>Income from listed privileged tax jurisdictions excluded, unless tax treaty with Portugal applies</a:t>
                      </a:r>
                    </a:p>
                    <a:p>
                      <a:endParaRPr lang="en-US" sz="1100" dirty="0"/>
                    </a:p>
                  </a:txBody>
                  <a:tcPr/>
                </a:tc>
                <a:tc>
                  <a:txBody>
                    <a:bodyPr/>
                    <a:lstStyle/>
                    <a:p>
                      <a:pPr algn="l"/>
                      <a:r>
                        <a:rPr lang="en-US" sz="1100" b="1" u="sng" noProof="0" dirty="0" err="1"/>
                        <a:t>Impatriate</a:t>
                      </a:r>
                      <a:r>
                        <a:rPr lang="en-US" sz="1100" b="1" u="sng" noProof="0" dirty="0"/>
                        <a:t> regime (5 years)</a:t>
                      </a:r>
                    </a:p>
                    <a:p>
                      <a:pPr algn="l"/>
                      <a:endParaRPr lang="en-US" sz="1100" b="1" noProof="0" dirty="0"/>
                    </a:p>
                    <a:p>
                      <a:pPr marL="171450" indent="-171450" algn="l">
                        <a:buFont typeface="Wingdings" panose="05000000000000000000" pitchFamily="2" charset="2"/>
                        <a:buChar char="§"/>
                      </a:pPr>
                      <a:r>
                        <a:rPr lang="en-US" sz="1100" noProof="0" dirty="0"/>
                        <a:t>Individuals are </a:t>
                      </a:r>
                      <a:r>
                        <a:rPr lang="en-US" sz="1100" b="1" u="sng" noProof="0" dirty="0"/>
                        <a:t>taxed only on Spanish sourced income</a:t>
                      </a:r>
                      <a:r>
                        <a:rPr lang="en-US" sz="1100" b="1" u="sng" baseline="0" noProof="0" dirty="0"/>
                        <a:t> </a:t>
                      </a:r>
                      <a:r>
                        <a:rPr lang="en-US" sz="1100" b="1" u="sng" noProof="0" dirty="0"/>
                        <a:t>except for employment income </a:t>
                      </a:r>
                      <a:r>
                        <a:rPr lang="en-US" sz="1100" b="0" u="none" noProof="0" dirty="0"/>
                        <a:t>which is subject to worldwide</a:t>
                      </a:r>
                      <a:r>
                        <a:rPr lang="en-US" sz="1100" b="0" u="none" baseline="0" noProof="0" dirty="0"/>
                        <a:t> taxation.</a:t>
                      </a:r>
                    </a:p>
                    <a:p>
                      <a:pPr marL="171450" indent="-171450" algn="l">
                        <a:buFont typeface="Wingdings" panose="05000000000000000000" pitchFamily="2" charset="2"/>
                        <a:buChar char="§"/>
                      </a:pPr>
                      <a:endParaRPr lang="en-US" sz="1100" noProof="0" dirty="0"/>
                    </a:p>
                    <a:p>
                      <a:pPr marL="171450" indent="-171450" algn="l">
                        <a:buFont typeface="Wingdings" panose="05000000000000000000" pitchFamily="2" charset="2"/>
                        <a:buChar char="§"/>
                      </a:pPr>
                      <a:r>
                        <a:rPr lang="en-US" sz="1100" b="1" noProof="0" dirty="0"/>
                        <a:t>Wealth Tax </a:t>
                      </a:r>
                      <a:r>
                        <a:rPr lang="en-US" sz="1100" noProof="0" dirty="0"/>
                        <a:t>only charged</a:t>
                      </a:r>
                      <a:r>
                        <a:rPr lang="en-US" sz="1100" b="1" noProof="0" dirty="0"/>
                        <a:t> on Spanish assets </a:t>
                      </a:r>
                      <a:r>
                        <a:rPr lang="en-US" sz="1100" noProof="0" dirty="0"/>
                        <a:t>and rights. </a:t>
                      </a:r>
                    </a:p>
                    <a:p>
                      <a:pPr marL="0" indent="0" algn="l">
                        <a:buFont typeface="Wingdings" panose="05000000000000000000" pitchFamily="2" charset="2"/>
                        <a:buNone/>
                      </a:pPr>
                      <a:endParaRPr lang="en-US" sz="1100" noProof="0" dirty="0"/>
                    </a:p>
                    <a:p>
                      <a:pPr marL="171450" indent="-171450" algn="l">
                        <a:buFont typeface="Wingdings" panose="05000000000000000000" pitchFamily="2" charset="2"/>
                        <a:buChar char="§"/>
                      </a:pPr>
                      <a:r>
                        <a:rPr lang="en-US" sz="1100" noProof="0" dirty="0"/>
                        <a:t>Requirements for application of the regime.  </a:t>
                      </a:r>
                    </a:p>
                    <a:p>
                      <a:pPr marL="171450" indent="-171450" algn="l">
                        <a:buFont typeface="Wingdings" panose="05000000000000000000" pitchFamily="2" charset="2"/>
                        <a:buChar char="§"/>
                      </a:pPr>
                      <a:endParaRPr lang="en-US" sz="1100" noProof="0" dirty="0"/>
                    </a:p>
                    <a:p>
                      <a:pPr marL="171450" indent="-171450" algn="l">
                        <a:buFont typeface="Wingdings" panose="05000000000000000000" pitchFamily="2" charset="2"/>
                        <a:buChar char="§"/>
                      </a:pPr>
                      <a:r>
                        <a:rPr lang="en-US" sz="1100" noProof="0" dirty="0"/>
                        <a:t>From 2023 the scope of the Special tax regime is available not only to employees and directors of a Spanish entity but also extended to </a:t>
                      </a:r>
                      <a:r>
                        <a:rPr lang="en-US" sz="1100" b="1" noProof="0" dirty="0"/>
                        <a:t>digital nomads and investors</a:t>
                      </a:r>
                      <a:r>
                        <a:rPr lang="en-US" sz="1100" noProof="0" dirty="0"/>
                        <a:t>.</a:t>
                      </a:r>
                    </a:p>
                  </a:txBody>
                  <a:tcPr/>
                </a:tc>
                <a:extLst>
                  <a:ext uri="{0D108BD9-81ED-4DB2-BD59-A6C34878D82A}">
                    <a16:rowId xmlns:a16="http://schemas.microsoft.com/office/drawing/2014/main" val="3599297495"/>
                  </a:ext>
                </a:extLst>
              </a:tr>
            </a:tbl>
          </a:graphicData>
        </a:graphic>
      </p:graphicFrame>
    </p:spTree>
    <p:extLst>
      <p:ext uri="{BB962C8B-B14F-4D97-AF65-F5344CB8AC3E}">
        <p14:creationId xmlns:p14="http://schemas.microsoft.com/office/powerpoint/2010/main" val="98408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b="1" dirty="0">
                <a:latin typeface="+mn-lt"/>
              </a:rPr>
              <a:t>Preferential Tax Regime – New amendments in Spain for 2023</a:t>
            </a:r>
            <a:endParaRPr lang="en-GB" b="1" dirty="0">
              <a:latin typeface="+mn-lt"/>
            </a:endParaRPr>
          </a:p>
        </p:txBody>
      </p:sp>
      <p:sp>
        <p:nvSpPr>
          <p:cNvPr id="7" name="Slide Number Placeholder 6"/>
          <p:cNvSpPr>
            <a:spLocks noGrp="1"/>
          </p:cNvSpPr>
          <p:nvPr>
            <p:ph type="sldNum" sz="quarter" idx="12"/>
          </p:nvPr>
        </p:nvSpPr>
        <p:spPr/>
        <p:txBody>
          <a:bodyPr/>
          <a:lstStyle/>
          <a:p>
            <a:fld id="{6A161F47-20D0-4C86-8B77-9039A1A577CF}" type="slidenum">
              <a:rPr lang="en-GB" smtClean="0"/>
              <a:t>7</a:t>
            </a:fld>
            <a:endParaRPr lang="en-GB"/>
          </a:p>
        </p:txBody>
      </p:sp>
      <p:sp>
        <p:nvSpPr>
          <p:cNvPr id="5" name="CuadroTexto 11">
            <a:extLst>
              <a:ext uri="{FF2B5EF4-FFF2-40B4-BE49-F238E27FC236}">
                <a16:creationId xmlns:a16="http://schemas.microsoft.com/office/drawing/2014/main" id="{0EEA673F-C53C-4C2C-A1C3-E983C5216999}"/>
              </a:ext>
            </a:extLst>
          </p:cNvPr>
          <p:cNvSpPr txBox="1"/>
          <p:nvPr/>
        </p:nvSpPr>
        <p:spPr>
          <a:xfrm>
            <a:off x="1721729" y="1951730"/>
            <a:ext cx="8809284" cy="3716402"/>
          </a:xfrm>
          <a:prstGeom prst="rect">
            <a:avLst/>
          </a:prstGeom>
          <a:noFill/>
        </p:spPr>
        <p:txBody>
          <a:bodyPr wrap="square" rtlCol="0">
            <a:spAutoFit/>
          </a:bodyPr>
          <a:lstStyle/>
          <a:p>
            <a:pPr marL="214313" lvl="1" indent="-214313" algn="just" defTabSz="342900">
              <a:lnSpc>
                <a:spcPct val="150000"/>
              </a:lnSpc>
              <a:spcAft>
                <a:spcPts val="450"/>
              </a:spcAft>
              <a:buClr>
                <a:srgbClr val="8D031F"/>
              </a:buClr>
              <a:buFont typeface="Wingdings" panose="05000000000000000000" pitchFamily="2" charset="2"/>
              <a:buChar char="ü"/>
              <a:tabLst>
                <a:tab pos="3973116" algn="l"/>
              </a:tabLst>
              <a:defRPr/>
            </a:pPr>
            <a:r>
              <a:rPr lang="en-US" sz="1200" dirty="0">
                <a:solidFill>
                  <a:srgbClr val="1D252D"/>
                </a:solidFill>
              </a:rPr>
              <a:t>Application by individuals that have </a:t>
            </a:r>
            <a:r>
              <a:rPr lang="en-US" sz="1200" b="1" u="sng" dirty="0">
                <a:solidFill>
                  <a:srgbClr val="1D252D"/>
                </a:solidFill>
              </a:rPr>
              <a:t>not been Spanish tax resident during last 5 year</a:t>
            </a:r>
            <a:r>
              <a:rPr lang="en-US" sz="1200" u="sng" dirty="0">
                <a:solidFill>
                  <a:srgbClr val="1D252D"/>
                </a:solidFill>
              </a:rPr>
              <a:t>s </a:t>
            </a:r>
            <a:r>
              <a:rPr lang="en-US" sz="1200" dirty="0">
                <a:solidFill>
                  <a:srgbClr val="1D252D"/>
                </a:solidFill>
              </a:rPr>
              <a:t>(previously 10 years).</a:t>
            </a:r>
          </a:p>
          <a:p>
            <a:pPr marL="214313" lvl="1" indent="-214313" algn="just" defTabSz="342900">
              <a:lnSpc>
                <a:spcPct val="150000"/>
              </a:lnSpc>
              <a:spcAft>
                <a:spcPts val="450"/>
              </a:spcAft>
              <a:buClr>
                <a:srgbClr val="8D031F"/>
              </a:buClr>
              <a:buFont typeface="Wingdings" panose="05000000000000000000" pitchFamily="2" charset="2"/>
              <a:buChar char="ü"/>
              <a:tabLst>
                <a:tab pos="3973116" algn="l"/>
              </a:tabLst>
              <a:defRPr/>
            </a:pPr>
            <a:r>
              <a:rPr lang="en-US" sz="1200" dirty="0">
                <a:solidFill>
                  <a:srgbClr val="1D252D"/>
                </a:solidFill>
              </a:rPr>
              <a:t>Special tax regime is now </a:t>
            </a:r>
            <a:r>
              <a:rPr lang="en-US" sz="1200" b="1" u="sng" dirty="0">
                <a:solidFill>
                  <a:srgbClr val="1D252D"/>
                </a:solidFill>
              </a:rPr>
              <a:t>extended to spouses and children </a:t>
            </a:r>
            <a:r>
              <a:rPr lang="en-US" sz="1200" dirty="0">
                <a:solidFill>
                  <a:srgbClr val="1D252D"/>
                </a:solidFill>
              </a:rPr>
              <a:t>below 25 years old or disabled.</a:t>
            </a:r>
          </a:p>
          <a:p>
            <a:pPr marL="214313" lvl="1" indent="-214313" algn="just" defTabSz="342900">
              <a:lnSpc>
                <a:spcPct val="150000"/>
              </a:lnSpc>
              <a:spcAft>
                <a:spcPts val="450"/>
              </a:spcAft>
              <a:buClr>
                <a:srgbClr val="8D031F"/>
              </a:buClr>
              <a:buFont typeface="Wingdings" panose="05000000000000000000" pitchFamily="2" charset="2"/>
              <a:buChar char="ü"/>
              <a:tabLst>
                <a:tab pos="3973116" algn="l"/>
              </a:tabLst>
              <a:defRPr/>
            </a:pPr>
            <a:r>
              <a:rPr lang="en-US" sz="1200" dirty="0">
                <a:solidFill>
                  <a:srgbClr val="1D252D"/>
                </a:solidFill>
              </a:rPr>
              <a:t>Special tax regime is </a:t>
            </a:r>
            <a:r>
              <a:rPr lang="en-US" sz="1200" b="1" u="sng" dirty="0">
                <a:solidFill>
                  <a:srgbClr val="1D252D"/>
                </a:solidFill>
              </a:rPr>
              <a:t>now available for “digital nomads</a:t>
            </a:r>
            <a:r>
              <a:rPr lang="en-US" sz="1200" u="sng" dirty="0">
                <a:solidFill>
                  <a:srgbClr val="1D252D"/>
                </a:solidFill>
              </a:rPr>
              <a:t>”</a:t>
            </a:r>
            <a:r>
              <a:rPr lang="en-US" sz="1200" dirty="0">
                <a:solidFill>
                  <a:srgbClr val="1D252D"/>
                </a:solidFill>
              </a:rPr>
              <a:t> (working remotely for non Spanish employers).</a:t>
            </a:r>
          </a:p>
          <a:p>
            <a:pPr marL="214313" lvl="1" indent="-214313" algn="just" defTabSz="342900">
              <a:lnSpc>
                <a:spcPct val="150000"/>
              </a:lnSpc>
              <a:spcAft>
                <a:spcPts val="450"/>
              </a:spcAft>
              <a:buClr>
                <a:srgbClr val="8D031F"/>
              </a:buClr>
              <a:buFont typeface="Wingdings" panose="05000000000000000000" pitchFamily="2" charset="2"/>
              <a:buChar char="ü"/>
              <a:tabLst>
                <a:tab pos="3973116" algn="l"/>
              </a:tabLst>
              <a:defRPr/>
            </a:pPr>
            <a:r>
              <a:rPr lang="en-US" sz="1200" dirty="0">
                <a:solidFill>
                  <a:srgbClr val="1D252D"/>
                </a:solidFill>
              </a:rPr>
              <a:t>All income arising from the entrepreneur activity will be deemed as obtained in Spain.</a:t>
            </a:r>
          </a:p>
          <a:p>
            <a:pPr marL="214313" lvl="1" indent="-214313" algn="just" defTabSz="342900">
              <a:lnSpc>
                <a:spcPct val="150000"/>
              </a:lnSpc>
              <a:spcAft>
                <a:spcPts val="450"/>
              </a:spcAft>
              <a:buClr>
                <a:srgbClr val="8D031F"/>
              </a:buClr>
              <a:buFont typeface="Wingdings" panose="05000000000000000000" pitchFamily="2" charset="2"/>
              <a:buChar char="ü"/>
              <a:tabLst>
                <a:tab pos="3973116" algn="l"/>
              </a:tabLst>
              <a:defRPr/>
            </a:pPr>
            <a:endParaRPr lang="en-US" sz="1200" dirty="0">
              <a:solidFill>
                <a:srgbClr val="1D252D"/>
              </a:solidFill>
            </a:endParaRPr>
          </a:p>
          <a:p>
            <a:pPr marL="214313" lvl="1" indent="-214313" algn="just" defTabSz="342900">
              <a:lnSpc>
                <a:spcPct val="150000"/>
              </a:lnSpc>
              <a:spcAft>
                <a:spcPts val="450"/>
              </a:spcAft>
              <a:buClr>
                <a:srgbClr val="8D031F"/>
              </a:buClr>
              <a:buFont typeface="Wingdings" panose="05000000000000000000" pitchFamily="2" charset="2"/>
              <a:buChar char="ü"/>
              <a:tabLst>
                <a:tab pos="3973116" algn="l"/>
              </a:tabLst>
              <a:defRPr/>
            </a:pPr>
            <a:endParaRPr lang="en-US" sz="1200" dirty="0">
              <a:solidFill>
                <a:srgbClr val="1D252D"/>
              </a:solidFill>
            </a:endParaRPr>
          </a:p>
          <a:p>
            <a:pPr marL="214313" lvl="1" indent="-214313" algn="just" defTabSz="342900">
              <a:lnSpc>
                <a:spcPct val="150000"/>
              </a:lnSpc>
              <a:spcAft>
                <a:spcPts val="450"/>
              </a:spcAft>
              <a:buClr>
                <a:srgbClr val="8D031F"/>
              </a:buClr>
              <a:buFont typeface="Wingdings" panose="05000000000000000000" pitchFamily="2" charset="2"/>
              <a:buChar char="ü"/>
              <a:tabLst>
                <a:tab pos="3973116" algn="l"/>
              </a:tabLst>
              <a:defRPr/>
            </a:pPr>
            <a:r>
              <a:rPr lang="en-US" sz="1200" dirty="0">
                <a:solidFill>
                  <a:srgbClr val="1D252D"/>
                </a:solidFill>
              </a:rPr>
              <a:t>Relocation might be caused from any of the following:</a:t>
            </a:r>
          </a:p>
          <a:p>
            <a:pPr marL="357188" lvl="1" indent="-127000" algn="just" defTabSz="342900">
              <a:lnSpc>
                <a:spcPct val="150000"/>
              </a:lnSpc>
              <a:spcAft>
                <a:spcPts val="450"/>
              </a:spcAft>
              <a:buClr>
                <a:srgbClr val="8D031F"/>
              </a:buClr>
              <a:buSzPct val="100000"/>
              <a:buFont typeface="Wingdings" panose="05000000000000000000" pitchFamily="2" charset="2"/>
              <a:buChar char="§"/>
              <a:tabLst>
                <a:tab pos="3973116" algn="l"/>
              </a:tabLst>
              <a:defRPr/>
            </a:pPr>
            <a:r>
              <a:rPr lang="en-US" sz="1200" b="1" u="sng" dirty="0">
                <a:solidFill>
                  <a:srgbClr val="1D252D"/>
                </a:solidFill>
              </a:rPr>
              <a:t>Manager of a company </a:t>
            </a:r>
            <a:r>
              <a:rPr lang="en-US" sz="1200" dirty="0">
                <a:solidFill>
                  <a:srgbClr val="1D252D"/>
                </a:solidFill>
              </a:rPr>
              <a:t>without maximum shareholding limitations (except for “</a:t>
            </a:r>
            <a:r>
              <a:rPr lang="en-US" sz="1200" i="1" dirty="0" err="1">
                <a:solidFill>
                  <a:srgbClr val="1D252D"/>
                </a:solidFill>
              </a:rPr>
              <a:t>entidades</a:t>
            </a:r>
            <a:r>
              <a:rPr lang="en-US" sz="1200" i="1" dirty="0">
                <a:solidFill>
                  <a:srgbClr val="1D252D"/>
                </a:solidFill>
              </a:rPr>
              <a:t> </a:t>
            </a:r>
            <a:r>
              <a:rPr lang="en-US" sz="1200" i="1" dirty="0" err="1">
                <a:solidFill>
                  <a:srgbClr val="1D252D"/>
                </a:solidFill>
              </a:rPr>
              <a:t>patrimoniales</a:t>
            </a:r>
            <a:r>
              <a:rPr lang="en-US" sz="1200" dirty="0">
                <a:solidFill>
                  <a:srgbClr val="1D252D"/>
                </a:solidFill>
              </a:rPr>
              <a:t>”).</a:t>
            </a:r>
          </a:p>
          <a:p>
            <a:pPr marL="357188" lvl="1" indent="-127000" algn="just" defTabSz="342900">
              <a:lnSpc>
                <a:spcPct val="150000"/>
              </a:lnSpc>
              <a:spcAft>
                <a:spcPts val="450"/>
              </a:spcAft>
              <a:buClr>
                <a:srgbClr val="8D031F"/>
              </a:buClr>
              <a:buSzPct val="100000"/>
              <a:buFont typeface="Wingdings" panose="05000000000000000000" pitchFamily="2" charset="2"/>
              <a:buChar char="§"/>
              <a:tabLst>
                <a:tab pos="3973116" algn="l"/>
              </a:tabLst>
              <a:defRPr/>
            </a:pPr>
            <a:r>
              <a:rPr lang="en-US" sz="1200" dirty="0">
                <a:solidFill>
                  <a:srgbClr val="1D252D"/>
                </a:solidFill>
              </a:rPr>
              <a:t>Developing </a:t>
            </a:r>
            <a:r>
              <a:rPr lang="en-US" sz="1200" b="1" u="sng" dirty="0">
                <a:solidFill>
                  <a:srgbClr val="1D252D"/>
                </a:solidFill>
              </a:rPr>
              <a:t>business activities</a:t>
            </a:r>
            <a:r>
              <a:rPr lang="en-US" sz="1200" b="1" dirty="0">
                <a:solidFill>
                  <a:srgbClr val="1D252D"/>
                </a:solidFill>
              </a:rPr>
              <a:t> </a:t>
            </a:r>
            <a:r>
              <a:rPr lang="en-US" sz="1200" dirty="0">
                <a:solidFill>
                  <a:srgbClr val="1D252D"/>
                </a:solidFill>
              </a:rPr>
              <a:t>in Spain that might be </a:t>
            </a:r>
            <a:r>
              <a:rPr lang="en-US" sz="1200" u="sng" dirty="0">
                <a:solidFill>
                  <a:srgbClr val="1D252D"/>
                </a:solidFill>
              </a:rPr>
              <a:t>considered as “entrepreneurial”</a:t>
            </a:r>
            <a:r>
              <a:rPr lang="en-US" sz="1200" dirty="0">
                <a:solidFill>
                  <a:srgbClr val="1D252D"/>
                </a:solidFill>
              </a:rPr>
              <a:t>.</a:t>
            </a:r>
          </a:p>
          <a:p>
            <a:pPr marL="357188" lvl="1" indent="-127000" algn="just" defTabSz="342900">
              <a:lnSpc>
                <a:spcPct val="150000"/>
              </a:lnSpc>
              <a:spcAft>
                <a:spcPts val="450"/>
              </a:spcAft>
              <a:buClr>
                <a:srgbClr val="8D031F"/>
              </a:buClr>
              <a:buSzPct val="100000"/>
              <a:buFont typeface="Wingdings" panose="05000000000000000000" pitchFamily="2" charset="2"/>
              <a:buChar char="§"/>
              <a:tabLst>
                <a:tab pos="3973116" algn="l"/>
              </a:tabLst>
              <a:defRPr/>
            </a:pPr>
            <a:r>
              <a:rPr lang="en-US" sz="1200" dirty="0">
                <a:solidFill>
                  <a:srgbClr val="1D252D"/>
                </a:solidFill>
              </a:rPr>
              <a:t>Developing </a:t>
            </a:r>
            <a:r>
              <a:rPr lang="en-US" sz="1200" b="1" u="sng" dirty="0">
                <a:solidFill>
                  <a:srgbClr val="1D252D"/>
                </a:solidFill>
              </a:rPr>
              <a:t>business activities</a:t>
            </a:r>
            <a:r>
              <a:rPr lang="en-US" sz="1200" b="1" dirty="0">
                <a:solidFill>
                  <a:srgbClr val="1D252D"/>
                </a:solidFill>
              </a:rPr>
              <a:t> </a:t>
            </a:r>
            <a:r>
              <a:rPr lang="en-US" sz="1200" dirty="0">
                <a:solidFill>
                  <a:srgbClr val="1D252D"/>
                </a:solidFill>
              </a:rPr>
              <a:t>in Spain by a highly skilled professional providing services to </a:t>
            </a:r>
            <a:r>
              <a:rPr lang="en-US" sz="1200" u="sng" dirty="0">
                <a:solidFill>
                  <a:srgbClr val="1D252D"/>
                </a:solidFill>
              </a:rPr>
              <a:t>“</a:t>
            </a:r>
            <a:r>
              <a:rPr lang="en-US" sz="1200" b="1" u="sng" dirty="0">
                <a:solidFill>
                  <a:srgbClr val="1D252D"/>
                </a:solidFill>
              </a:rPr>
              <a:t>emerging businesses” </a:t>
            </a:r>
            <a:r>
              <a:rPr lang="en-US" sz="1200" u="sng" dirty="0">
                <a:solidFill>
                  <a:srgbClr val="1D252D"/>
                </a:solidFill>
              </a:rPr>
              <a:t>earning at least 40% of total employment or business activities income from such services</a:t>
            </a:r>
            <a:r>
              <a:rPr lang="en-US" sz="1200" dirty="0">
                <a:solidFill>
                  <a:srgbClr val="1D252D"/>
                </a:solidFill>
              </a:rPr>
              <a:t>.</a:t>
            </a:r>
            <a:endParaRPr lang="es-ES" sz="1200" dirty="0">
              <a:solidFill>
                <a:srgbClr val="1D252D"/>
              </a:solidFill>
            </a:endParaRPr>
          </a:p>
        </p:txBody>
      </p:sp>
      <p:sp>
        <p:nvSpPr>
          <p:cNvPr id="6" name="Rectángulo: esquinas redondeadas 9">
            <a:extLst>
              <a:ext uri="{FF2B5EF4-FFF2-40B4-BE49-F238E27FC236}">
                <a16:creationId xmlns:a16="http://schemas.microsoft.com/office/drawing/2014/main" id="{90A8D282-9029-472F-A2A3-DC362368341F}"/>
              </a:ext>
            </a:extLst>
          </p:cNvPr>
          <p:cNvSpPr/>
          <p:nvPr/>
        </p:nvSpPr>
        <p:spPr>
          <a:xfrm>
            <a:off x="1772185" y="1625469"/>
            <a:ext cx="8754092" cy="360627"/>
          </a:xfrm>
          <a:prstGeom prst="roundRect">
            <a:avLst/>
          </a:prstGeom>
          <a:solidFill>
            <a:srgbClr val="8D031F"/>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defTabSz="685800">
              <a:spcAft>
                <a:spcPts val="450"/>
              </a:spcAft>
            </a:pPr>
            <a:r>
              <a:rPr lang="es-ES" b="1" dirty="0">
                <a:solidFill>
                  <a:schemeClr val="bg1"/>
                </a:solidFill>
              </a:rPr>
              <a:t>MAIN AMENDMENTS</a:t>
            </a:r>
          </a:p>
        </p:txBody>
      </p:sp>
      <p:sp>
        <p:nvSpPr>
          <p:cNvPr id="8" name="Rectángulo: esquinas redondeadas 10">
            <a:extLst>
              <a:ext uri="{FF2B5EF4-FFF2-40B4-BE49-F238E27FC236}">
                <a16:creationId xmlns:a16="http://schemas.microsoft.com/office/drawing/2014/main" id="{68E24EFF-2C87-48AB-AB33-C1D64BFD035D}"/>
              </a:ext>
            </a:extLst>
          </p:cNvPr>
          <p:cNvSpPr/>
          <p:nvPr/>
        </p:nvSpPr>
        <p:spPr>
          <a:xfrm>
            <a:off x="1772184" y="3540858"/>
            <a:ext cx="8759739" cy="334744"/>
          </a:xfrm>
          <a:prstGeom prst="roundRect">
            <a:avLst/>
          </a:prstGeom>
          <a:solidFill>
            <a:srgbClr val="8D031F"/>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defTabSz="685800">
              <a:spcAft>
                <a:spcPts val="450"/>
              </a:spcAft>
            </a:pPr>
            <a:r>
              <a:rPr lang="es-ES" b="1" dirty="0">
                <a:solidFill>
                  <a:schemeClr val="bg1"/>
                </a:solidFill>
              </a:rPr>
              <a:t>NEW POSSIBILITIES FOR RELOCATING</a:t>
            </a:r>
          </a:p>
        </p:txBody>
      </p:sp>
    </p:spTree>
    <p:extLst>
      <p:ext uri="{BB962C8B-B14F-4D97-AF65-F5344CB8AC3E}">
        <p14:creationId xmlns:p14="http://schemas.microsoft.com/office/powerpoint/2010/main" val="303801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b="1" dirty="0">
                <a:latin typeface="+mn-lt"/>
              </a:rPr>
              <a:t>Preferential Tax Regime – Portuguese will it end in 2024?</a:t>
            </a:r>
            <a:endParaRPr lang="en-GB" b="1" dirty="0">
              <a:latin typeface="+mn-lt"/>
            </a:endParaRPr>
          </a:p>
        </p:txBody>
      </p:sp>
      <p:sp>
        <p:nvSpPr>
          <p:cNvPr id="7" name="Slide Number Placeholder 6"/>
          <p:cNvSpPr>
            <a:spLocks noGrp="1"/>
          </p:cNvSpPr>
          <p:nvPr>
            <p:ph type="sldNum" sz="quarter" idx="12"/>
          </p:nvPr>
        </p:nvSpPr>
        <p:spPr/>
        <p:txBody>
          <a:bodyPr/>
          <a:lstStyle/>
          <a:p>
            <a:fld id="{6A161F47-20D0-4C86-8B77-9039A1A577CF}" type="slidenum">
              <a:rPr lang="en-GB" smtClean="0"/>
              <a:t>8</a:t>
            </a:fld>
            <a:endParaRPr lang="en-GB"/>
          </a:p>
        </p:txBody>
      </p:sp>
      <p:sp>
        <p:nvSpPr>
          <p:cNvPr id="5" name="CuadroTexto 11">
            <a:extLst>
              <a:ext uri="{FF2B5EF4-FFF2-40B4-BE49-F238E27FC236}">
                <a16:creationId xmlns:a16="http://schemas.microsoft.com/office/drawing/2014/main" id="{0EEA673F-C53C-4C2C-A1C3-E983C5216999}"/>
              </a:ext>
            </a:extLst>
          </p:cNvPr>
          <p:cNvSpPr txBox="1"/>
          <p:nvPr/>
        </p:nvSpPr>
        <p:spPr>
          <a:xfrm>
            <a:off x="1721729" y="1951730"/>
            <a:ext cx="8809284" cy="4431983"/>
          </a:xfrm>
          <a:prstGeom prst="rect">
            <a:avLst/>
          </a:prstGeom>
          <a:noFill/>
        </p:spPr>
        <p:txBody>
          <a:bodyPr wrap="square" rtlCol="0">
            <a:spAutoFit/>
          </a:bodyPr>
          <a:lstStyle/>
          <a:p>
            <a:r>
              <a:rPr lang="en-US" dirty="0">
                <a:latin typeface="Arial" panose="020B0604020202020204" pitchFamily="34" charset="0"/>
                <a:ea typeface="Calibri" panose="020F0502020204030204" pitchFamily="34" charset="0"/>
              </a:rPr>
              <a:t>On October 3</a:t>
            </a:r>
            <a:r>
              <a:rPr lang="en-US" baseline="30000" dirty="0">
                <a:latin typeface="Arial" panose="020B0604020202020204" pitchFamily="34" charset="0"/>
                <a:ea typeface="Calibri" panose="020F0502020204030204" pitchFamily="34" charset="0"/>
              </a:rPr>
              <a:t>rd,</a:t>
            </a:r>
            <a:r>
              <a:rPr lang="en-US" dirty="0">
                <a:latin typeface="Arial" panose="020B0604020202020204" pitchFamily="34" charset="0"/>
                <a:ea typeface="Calibri" panose="020F0502020204030204" pitchFamily="34" charset="0"/>
              </a:rPr>
              <a:t> the </a:t>
            </a:r>
            <a:r>
              <a:rPr lang="en-US" sz="1800" dirty="0">
                <a:effectLst/>
                <a:latin typeface="Arial" panose="020B0604020202020204" pitchFamily="34" charset="0"/>
                <a:ea typeface="Calibri" panose="020F0502020204030204" pitchFamily="34" charset="0"/>
              </a:rPr>
              <a:t>Portuguese Prime Minister announced in broad terms its intention to end the NHR regime as from 2024.</a:t>
            </a:r>
            <a:endParaRPr lang="pt-PT"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 </a:t>
            </a:r>
            <a:endParaRPr lang="pt-PT" sz="1800" dirty="0">
              <a:effectLst/>
              <a:latin typeface="Calibri" panose="020F0502020204030204" pitchFamily="34" charset="0"/>
              <a:ea typeface="Calibri" panose="020F0502020204030204" pitchFamily="34" charset="0"/>
            </a:endParaRPr>
          </a:p>
          <a:p>
            <a:r>
              <a:rPr lang="en-US" dirty="0">
                <a:latin typeface="Arial" panose="020B0604020202020204" pitchFamily="34" charset="0"/>
                <a:ea typeface="Calibri" panose="020F0502020204030204" pitchFamily="34" charset="0"/>
              </a:rPr>
              <a:t>It is not yet confirmed </a:t>
            </a:r>
            <a:r>
              <a:rPr lang="en-US" sz="1800" dirty="0">
                <a:effectLst/>
                <a:latin typeface="Arial" panose="020B0604020202020204" pitchFamily="34" charset="0"/>
                <a:ea typeface="Calibri" panose="020F0502020204030204" pitchFamily="34" charset="0"/>
              </a:rPr>
              <a:t>whether the regime will be abolished in its entirety or only partly. It is </a:t>
            </a:r>
            <a:r>
              <a:rPr lang="en-US" dirty="0">
                <a:latin typeface="Arial" panose="020B0604020202020204" pitchFamily="34" charset="0"/>
                <a:ea typeface="Calibri" panose="020F0502020204030204" pitchFamily="34" charset="0"/>
              </a:rPr>
              <a:t>probable </a:t>
            </a:r>
            <a:r>
              <a:rPr lang="en-US" sz="1800" dirty="0">
                <a:effectLst/>
                <a:latin typeface="Arial" panose="020B0604020202020204" pitchFamily="34" charset="0"/>
                <a:ea typeface="Calibri" panose="020F0502020204030204" pitchFamily="34" charset="0"/>
              </a:rPr>
              <a:t>that </a:t>
            </a:r>
            <a:r>
              <a:rPr lang="en-US" dirty="0">
                <a:latin typeface="Arial" panose="020B0604020202020204" pitchFamily="34" charset="0"/>
                <a:ea typeface="Calibri" panose="020F0502020204030204" pitchFamily="34" charset="0"/>
              </a:rPr>
              <a:t>the </a:t>
            </a:r>
            <a:r>
              <a:rPr lang="en-US" dirty="0" err="1">
                <a:latin typeface="Arial" panose="020B0604020202020204" pitchFamily="34" charset="0"/>
                <a:ea typeface="Calibri" panose="020F0502020204030204" pitchFamily="34" charset="0"/>
              </a:rPr>
              <a:t>impatriate</a:t>
            </a:r>
            <a:r>
              <a:rPr lang="en-US" dirty="0">
                <a:latin typeface="Arial" panose="020B0604020202020204" pitchFamily="34" charset="0"/>
                <a:ea typeface="Calibri" panose="020F0502020204030204" pitchFamily="34" charset="0"/>
              </a:rPr>
              <a:t> portion will end, but the HNWI is kept. The </a:t>
            </a:r>
            <a:r>
              <a:rPr lang="en-US" dirty="0" err="1">
                <a:latin typeface="Arial" panose="020B0604020202020204" pitchFamily="34" charset="0"/>
                <a:ea typeface="Calibri" panose="020F0502020204030204" pitchFamily="34" charset="0"/>
              </a:rPr>
              <a:t>impatriate</a:t>
            </a:r>
            <a:r>
              <a:rPr lang="en-US" dirty="0">
                <a:latin typeface="Arial" panose="020B0604020202020204" pitchFamily="34" charset="0"/>
                <a:ea typeface="Calibri" panose="020F0502020204030204" pitchFamily="34" charset="0"/>
              </a:rPr>
              <a:t> regime provides for a </a:t>
            </a:r>
            <a:r>
              <a:rPr lang="en-US" sz="1800" dirty="0">
                <a:effectLst/>
                <a:latin typeface="Arial" panose="020B0604020202020204" pitchFamily="34" charset="0"/>
                <a:ea typeface="Calibri" panose="020F0502020204030204" pitchFamily="34" charset="0"/>
              </a:rPr>
              <a:t>reduced tax rate (20%) applicable to employment and self-employment income derived from high added value activities/professions.</a:t>
            </a:r>
            <a:endParaRPr lang="pt-PT" sz="1800" dirty="0">
              <a:effectLst/>
              <a:latin typeface="Calibri" panose="020F0502020204030204" pitchFamily="34" charset="0"/>
              <a:ea typeface="Calibri" panose="020F0502020204030204" pitchFamily="34" charset="0"/>
            </a:endParaRPr>
          </a:p>
          <a:p>
            <a:r>
              <a:rPr lang="en-US" sz="1800" dirty="0">
                <a:effectLst/>
                <a:latin typeface="Arial" panose="020B0604020202020204" pitchFamily="34" charset="0"/>
                <a:ea typeface="Calibri" panose="020F0502020204030204" pitchFamily="34" charset="0"/>
              </a:rPr>
              <a:t> </a:t>
            </a:r>
            <a:endParaRPr lang="pt-PT" sz="1800" dirty="0">
              <a:effectLst/>
              <a:latin typeface="Calibri" panose="020F0502020204030204" pitchFamily="34" charset="0"/>
              <a:ea typeface="Calibri" panose="020F0502020204030204" pitchFamily="34" charset="0"/>
            </a:endParaRPr>
          </a:p>
          <a:p>
            <a:r>
              <a:rPr lang="en-US" sz="1800" dirty="0">
                <a:effectLst/>
                <a:latin typeface="Arial" panose="020B0604020202020204" pitchFamily="34" charset="0"/>
                <a:ea typeface="Calibri" panose="020F0502020204030204" pitchFamily="34" charset="0"/>
              </a:rPr>
              <a:t>In any case, </a:t>
            </a:r>
            <a:r>
              <a:rPr lang="en-US" dirty="0">
                <a:latin typeface="Arial" panose="020B0604020202020204" pitchFamily="34" charset="0"/>
                <a:ea typeface="Calibri" panose="020F0502020204030204" pitchFamily="34" charset="0"/>
              </a:rPr>
              <a:t>the </a:t>
            </a:r>
            <a:r>
              <a:rPr lang="en-US" sz="1800" dirty="0">
                <a:effectLst/>
                <a:latin typeface="Arial" panose="020B0604020202020204" pitchFamily="34" charset="0"/>
                <a:ea typeface="Calibri" panose="020F0502020204030204" pitchFamily="34" charset="0"/>
              </a:rPr>
              <a:t>Portuguese Prime Minister has given assurance that individuals who are currently enjoying the benefits of the NHR regime or are in the process of accessing it by December 31, 2023, will be "grandfathered" in. </a:t>
            </a:r>
            <a:r>
              <a:rPr lang="en-US" dirty="0">
                <a:latin typeface="Arial" panose="020B0604020202020204" pitchFamily="34" charset="0"/>
                <a:ea typeface="Calibri" panose="020F0502020204030204" pitchFamily="34" charset="0"/>
              </a:rPr>
              <a:t>This should also cover n</a:t>
            </a:r>
            <a:r>
              <a:rPr lang="en-US" sz="1800" dirty="0">
                <a:effectLst/>
                <a:latin typeface="Arial" panose="020B0604020202020204" pitchFamily="34" charset="0"/>
                <a:ea typeface="Calibri" panose="020F0502020204030204" pitchFamily="34" charset="0"/>
              </a:rPr>
              <a:t>ationals of non-EU countries with visa procedures pending as of December 31, 2023, which will keep the opportunity to request the NHR status once their visa is granted. </a:t>
            </a:r>
          </a:p>
          <a:p>
            <a:endParaRPr lang="en-US" dirty="0">
              <a:solidFill>
                <a:srgbClr val="1D252D"/>
              </a:solidFill>
              <a:latin typeface="Arial" panose="020B0604020202020204" pitchFamily="34" charset="0"/>
              <a:ea typeface="Calibri" panose="020F0502020204030204" pitchFamily="34" charset="0"/>
            </a:endParaRPr>
          </a:p>
          <a:p>
            <a:r>
              <a:rPr lang="en-US" sz="1200" dirty="0">
                <a:solidFill>
                  <a:srgbClr val="1D252D"/>
                </a:solidFill>
                <a:latin typeface="Arial" panose="020B0604020202020204" pitchFamily="34" charset="0"/>
                <a:ea typeface="Calibri" panose="020F0502020204030204" pitchFamily="34" charset="0"/>
              </a:rPr>
              <a:t>Lisbon, October 5, 2023 </a:t>
            </a:r>
            <a:endParaRPr lang="en-US" sz="1200" dirty="0">
              <a:solidFill>
                <a:srgbClr val="1D252D"/>
              </a:solidFill>
            </a:endParaRPr>
          </a:p>
        </p:txBody>
      </p:sp>
    </p:spTree>
    <p:extLst>
      <p:ext uri="{BB962C8B-B14F-4D97-AF65-F5344CB8AC3E}">
        <p14:creationId xmlns:p14="http://schemas.microsoft.com/office/powerpoint/2010/main" val="143899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9052" y="577816"/>
            <a:ext cx="8027085" cy="839822"/>
          </a:xfrm>
        </p:spPr>
        <p:txBody>
          <a:bodyPr>
            <a:normAutofit fontScale="90000"/>
          </a:bodyPr>
          <a:lstStyle/>
          <a:p>
            <a:r>
              <a:rPr lang="nl-NL" b="1" dirty="0">
                <a:latin typeface="+mn-lt"/>
              </a:rPr>
              <a:t>Preferential Tax regime and Employment Income</a:t>
            </a:r>
            <a:endParaRPr lang="en-GB" b="1" dirty="0">
              <a:latin typeface="+mn-lt"/>
            </a:endParaRPr>
          </a:p>
        </p:txBody>
      </p:sp>
      <p:sp>
        <p:nvSpPr>
          <p:cNvPr id="7" name="Slide Number Placeholder 6"/>
          <p:cNvSpPr>
            <a:spLocks noGrp="1"/>
          </p:cNvSpPr>
          <p:nvPr>
            <p:ph type="sldNum" sz="quarter" idx="12"/>
          </p:nvPr>
        </p:nvSpPr>
        <p:spPr/>
        <p:txBody>
          <a:bodyPr/>
          <a:lstStyle/>
          <a:p>
            <a:fld id="{6A161F47-20D0-4C86-8B77-9039A1A577CF}" type="slidenum">
              <a:rPr lang="en-GB" smtClean="0"/>
              <a:t>9</a:t>
            </a:fld>
            <a:endParaRPr lang="en-GB" dirty="0"/>
          </a:p>
        </p:txBody>
      </p:sp>
      <p:graphicFrame>
        <p:nvGraphicFramePr>
          <p:cNvPr id="2" name="Table 7">
            <a:extLst>
              <a:ext uri="{FF2B5EF4-FFF2-40B4-BE49-F238E27FC236}">
                <a16:creationId xmlns:a16="http://schemas.microsoft.com/office/drawing/2014/main" id="{37A6FA6E-9E50-B13C-D362-7D2CA2A053AC}"/>
              </a:ext>
            </a:extLst>
          </p:cNvPr>
          <p:cNvGraphicFramePr>
            <a:graphicFrameLocks noGrp="1"/>
          </p:cNvGraphicFramePr>
          <p:nvPr>
            <p:extLst>
              <p:ext uri="{D42A27DB-BD31-4B8C-83A1-F6EECF244321}">
                <p14:modId xmlns:p14="http://schemas.microsoft.com/office/powerpoint/2010/main" val="1048158234"/>
              </p:ext>
            </p:extLst>
          </p:nvPr>
        </p:nvGraphicFramePr>
        <p:xfrm>
          <a:off x="1078992" y="1519419"/>
          <a:ext cx="8960109" cy="5371083"/>
        </p:xfrm>
        <a:graphic>
          <a:graphicData uri="http://schemas.openxmlformats.org/drawingml/2006/table">
            <a:tbl>
              <a:tblPr firstRow="1" bandRow="1">
                <a:tableStyleId>{5C22544A-7EE6-4342-B048-85BDC9FD1C3A}</a:tableStyleId>
              </a:tblPr>
              <a:tblGrid>
                <a:gridCol w="1690900">
                  <a:extLst>
                    <a:ext uri="{9D8B030D-6E8A-4147-A177-3AD203B41FA5}">
                      <a16:colId xmlns:a16="http://schemas.microsoft.com/office/drawing/2014/main" val="4170354378"/>
                    </a:ext>
                  </a:extLst>
                </a:gridCol>
                <a:gridCol w="1646660">
                  <a:extLst>
                    <a:ext uri="{9D8B030D-6E8A-4147-A177-3AD203B41FA5}">
                      <a16:colId xmlns:a16="http://schemas.microsoft.com/office/drawing/2014/main" val="3909752297"/>
                    </a:ext>
                  </a:extLst>
                </a:gridCol>
                <a:gridCol w="1987944">
                  <a:extLst>
                    <a:ext uri="{9D8B030D-6E8A-4147-A177-3AD203B41FA5}">
                      <a16:colId xmlns:a16="http://schemas.microsoft.com/office/drawing/2014/main" val="2324786826"/>
                    </a:ext>
                  </a:extLst>
                </a:gridCol>
                <a:gridCol w="1541640">
                  <a:extLst>
                    <a:ext uri="{9D8B030D-6E8A-4147-A177-3AD203B41FA5}">
                      <a16:colId xmlns:a16="http://schemas.microsoft.com/office/drawing/2014/main" val="3613865101"/>
                    </a:ext>
                  </a:extLst>
                </a:gridCol>
                <a:gridCol w="2092965">
                  <a:extLst>
                    <a:ext uri="{9D8B030D-6E8A-4147-A177-3AD203B41FA5}">
                      <a16:colId xmlns:a16="http://schemas.microsoft.com/office/drawing/2014/main" val="1801584667"/>
                    </a:ext>
                  </a:extLst>
                </a:gridCol>
              </a:tblGrid>
              <a:tr h="677163">
                <a:tc>
                  <a:txBody>
                    <a:bodyPr/>
                    <a:lstStyle/>
                    <a:p>
                      <a:r>
                        <a:rPr lang="de-DE" dirty="0"/>
                        <a:t>C</a:t>
                      </a:r>
                      <a:r>
                        <a:rPr lang="en-US" dirty="0" err="1"/>
                        <a:t>yprus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a:solidFill>
                            <a:schemeClr val="bg1"/>
                          </a:solidFill>
                          <a:latin typeface="Arial" panose="020B0604020202020204" pitchFamily="34" charset="0"/>
                          <a:cs typeface="Arial" panose="020B0604020202020204" pitchFamily="34" charset="0"/>
                        </a:rPr>
                        <a:t>Israel</a:t>
                      </a:r>
                      <a:r>
                        <a:rPr lang="en-GB" u="sng">
                          <a:solidFill>
                            <a:schemeClr val="tx1"/>
                          </a:solidFill>
                          <a:latin typeface="Arial" panose="020B0604020202020204" pitchFamily="34" charset="0"/>
                          <a:cs typeface="Arial" panose="020B0604020202020204" pitchFamily="34" charset="0"/>
                        </a:rPr>
                        <a:t> </a:t>
                      </a:r>
                      <a:endParaRPr lang="en-US" u="sng">
                        <a:solidFill>
                          <a:schemeClr val="tx1"/>
                        </a:solidFill>
                        <a:latin typeface="Arial" panose="020B0604020202020204" pitchFamily="34" charset="0"/>
                        <a:cs typeface="Arial" panose="020B0604020202020204" pitchFamily="34" charset="0"/>
                      </a:endParaRPr>
                    </a:p>
                    <a:p>
                      <a:endParaRPr lang="en-US"/>
                    </a:p>
                  </a:txBody>
                  <a:tcPr/>
                </a:tc>
                <a:tc>
                  <a:txBody>
                    <a:bodyPr/>
                    <a:lstStyle/>
                    <a:p>
                      <a:r>
                        <a:rPr lang="en-GB" u="none">
                          <a:solidFill>
                            <a:schemeClr val="bg1"/>
                          </a:solidFill>
                          <a:latin typeface="Arial" panose="020B0604020202020204" pitchFamily="34" charset="0"/>
                          <a:cs typeface="Arial" panose="020B0604020202020204" pitchFamily="34" charset="0"/>
                        </a:rPr>
                        <a:t>Italy</a:t>
                      </a:r>
                      <a:endParaRPr lang="en-US" u="none">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solidFill>
                          <a:latin typeface="Arial" panose="020B0604020202020204" pitchFamily="34" charset="0"/>
                          <a:cs typeface="Arial" panose="020B0604020202020204" pitchFamily="34" charset="0"/>
                        </a:rPr>
                        <a:t>Portugal</a:t>
                      </a:r>
                      <a:endParaRPr lang="en-US" u="none" dirty="0">
                        <a:solidFill>
                          <a:schemeClr val="bg1"/>
                        </a:solidFill>
                      </a:endParaRP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solidFill>
                          <a:latin typeface="Arial" panose="020B0604020202020204" pitchFamily="34" charset="0"/>
                          <a:cs typeface="Arial" panose="020B0604020202020204" pitchFamily="34" charset="0"/>
                        </a:rPr>
                        <a:t>Spain</a:t>
                      </a:r>
                      <a:endParaRPr lang="en-US" u="none" dirty="0">
                        <a:solidFill>
                          <a:schemeClr val="bg1"/>
                        </a:solidFill>
                        <a:latin typeface="Arial" panose="020B0604020202020204" pitchFamily="34" charset="0"/>
                        <a:cs typeface="Arial" panose="020B0604020202020204" pitchFamily="34" charset="0"/>
                      </a:endParaRPr>
                    </a:p>
                    <a:p>
                      <a:endParaRPr lang="en-US" dirty="0"/>
                    </a:p>
                  </a:txBody>
                  <a:tcPr/>
                </a:tc>
                <a:extLst>
                  <a:ext uri="{0D108BD9-81ED-4DB2-BD59-A6C34878D82A}">
                    <a16:rowId xmlns:a16="http://schemas.microsoft.com/office/drawing/2014/main" val="789257295"/>
                  </a:ext>
                </a:extLst>
              </a:tr>
              <a:tr h="45466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dk1"/>
                          </a:solidFill>
                          <a:effectLst/>
                          <a:uLnTx/>
                          <a:uFillTx/>
                          <a:latin typeface="+mn-lt"/>
                          <a:ea typeface="+mn-ea"/>
                          <a:cs typeface="+mn-cs"/>
                        </a:rPr>
                        <a:t>Exemption on income from first employment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dk1"/>
                          </a:solidFill>
                          <a:effectLst/>
                          <a:uLnTx/>
                          <a:uFillTx/>
                          <a:latin typeface="+mn-lt"/>
                          <a:ea typeface="+mn-ea"/>
                          <a:cs typeface="+mn-cs"/>
                        </a:rPr>
                        <a:t>50%</a:t>
                      </a:r>
                      <a:r>
                        <a:rPr kumimoji="0" lang="en-US" sz="1400" b="0" i="0" u="none" strike="noStrike" kern="1200" cap="none" spc="0" normalizeH="0" baseline="0" noProof="0" dirty="0">
                          <a:ln>
                            <a:noFill/>
                          </a:ln>
                          <a:solidFill>
                            <a:schemeClr val="dk1"/>
                          </a:solidFill>
                          <a:effectLst/>
                          <a:uLnTx/>
                          <a:uFillTx/>
                          <a:latin typeface="+mn-lt"/>
                          <a:ea typeface="+mn-ea"/>
                          <a:cs typeface="+mn-cs"/>
                        </a:rPr>
                        <a:t> for high earners   (&gt; EUR55k per year),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dk1"/>
                          </a:solidFill>
                          <a:effectLst/>
                          <a:uLnTx/>
                          <a:uFillTx/>
                          <a:latin typeface="+mn-lt"/>
                          <a:ea typeface="+mn-ea"/>
                          <a:cs typeface="+mn-cs"/>
                        </a:rPr>
                        <a:t>otherwise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dk1"/>
                          </a:solidFill>
                          <a:effectLst/>
                          <a:uLnTx/>
                          <a:uFillTx/>
                          <a:latin typeface="+mn-lt"/>
                          <a:ea typeface="+mn-ea"/>
                          <a:cs typeface="+mn-cs"/>
                        </a:rPr>
                        <a:t>20%</a:t>
                      </a:r>
                      <a:r>
                        <a:rPr kumimoji="0" lang="en-US" sz="1400" b="0" i="0" u="none" strike="noStrike" kern="1200" cap="none" spc="0" normalizeH="0" baseline="0" noProof="0" dirty="0">
                          <a:ln>
                            <a:noFill/>
                          </a:ln>
                          <a:solidFill>
                            <a:schemeClr val="dk1"/>
                          </a:solidFill>
                          <a:effectLst/>
                          <a:uLnTx/>
                          <a:uFillTx/>
                          <a:latin typeface="+mn-lt"/>
                          <a:ea typeface="+mn-ea"/>
                          <a:cs typeface="+mn-cs"/>
                        </a:rPr>
                        <a:t> exemption </a:t>
                      </a:r>
                      <a:r>
                        <a:rPr kumimoji="0" lang="en-GB" sz="1400" b="0" i="0" u="none" strike="noStrike" kern="1200" cap="none" spc="0" normalizeH="0" baseline="0" noProof="0" dirty="0">
                          <a:ln>
                            <a:noFill/>
                          </a:ln>
                          <a:solidFill>
                            <a:schemeClr val="dk1"/>
                          </a:solidFill>
                          <a:effectLst/>
                          <a:uLnTx/>
                          <a:uFillTx/>
                          <a:latin typeface="+mn-lt"/>
                          <a:ea typeface="+mn-ea"/>
                          <a:cs typeface="+mn-cs"/>
                        </a:rPr>
                        <a:t>up to a maximum of €8,550</a:t>
                      </a: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lvl="0" indent="0" algn="l" rtl="0">
                        <a:buFont typeface="Wingdings" panose="05000000000000000000" pitchFamily="2" charset="2"/>
                        <a:buNone/>
                      </a:pPr>
                      <a:r>
                        <a:rPr lang="en-US" sz="1000" kern="1200" dirty="0">
                          <a:solidFill>
                            <a:schemeClr val="dk1"/>
                          </a:solidFill>
                          <a:effectLst/>
                          <a:latin typeface="+mn-lt"/>
                          <a:ea typeface="+mn-ea"/>
                          <a:cs typeface="+mn-cs"/>
                        </a:rPr>
                        <a:t>Employment income earned will be tax exempt only if it derived from activity performed outside of Israel. </a:t>
                      </a:r>
                    </a:p>
                    <a:p>
                      <a:pPr marL="0" lvl="0" indent="0">
                        <a:buFont typeface="Wingdings" panose="05000000000000000000" pitchFamily="2" charset="2"/>
                        <a:buNone/>
                      </a:pPr>
                      <a:endParaRPr lang="en-US" sz="1000" u="sng" kern="1200" dirty="0">
                        <a:solidFill>
                          <a:schemeClr val="dk1"/>
                        </a:solidFill>
                        <a:effectLst/>
                        <a:latin typeface="+mn-lt"/>
                        <a:ea typeface="+mn-ea"/>
                        <a:cs typeface="+mn-cs"/>
                      </a:endParaRPr>
                    </a:p>
                    <a:p>
                      <a:pPr marL="0" lvl="0" indent="0">
                        <a:buFont typeface="Wingdings" panose="05000000000000000000" pitchFamily="2" charset="2"/>
                        <a:buNone/>
                      </a:pPr>
                      <a:r>
                        <a:rPr lang="en-US" sz="1000" u="sng" kern="1200" dirty="0">
                          <a:solidFill>
                            <a:schemeClr val="dk1"/>
                          </a:solidFill>
                          <a:effectLst/>
                          <a:latin typeface="+mn-lt"/>
                          <a:ea typeface="+mn-ea"/>
                          <a:cs typeface="+mn-cs"/>
                        </a:rPr>
                        <a:t>Mixed Employment Income </a:t>
                      </a:r>
                    </a:p>
                    <a:p>
                      <a:pPr marL="171450" lvl="0" indent="-171450">
                        <a:buFont typeface="Wingdings" panose="05000000000000000000" pitchFamily="2" charset="2"/>
                        <a:buChar char="§"/>
                      </a:pPr>
                      <a:r>
                        <a:rPr lang="en-US" sz="1000" kern="1200" dirty="0">
                          <a:solidFill>
                            <a:schemeClr val="dk1"/>
                          </a:solidFill>
                          <a:effectLst/>
                          <a:latin typeface="+mn-lt"/>
                          <a:ea typeface="+mn-ea"/>
                          <a:cs typeface="+mn-cs"/>
                        </a:rPr>
                        <a:t> If the activity concluded both in Israel and overseas - only the Israeli portion will be subject to tax in Israel.</a:t>
                      </a:r>
                    </a:p>
                    <a:p>
                      <a:pPr marL="171450" lvl="0" indent="-171450">
                        <a:buFont typeface="Wingdings" panose="05000000000000000000" pitchFamily="2" charset="2"/>
                        <a:buChar char="§"/>
                      </a:pPr>
                      <a:r>
                        <a:rPr lang="en-US" sz="1000" kern="1200" dirty="0">
                          <a:solidFill>
                            <a:schemeClr val="dk1"/>
                          </a:solidFill>
                          <a:effectLst/>
                          <a:latin typeface="+mn-lt"/>
                          <a:ea typeface="+mn-ea"/>
                          <a:cs typeface="+mn-cs"/>
                        </a:rPr>
                        <a:t>The ITA’s position is that the allocation between "Israeli part" and "Overseas part" is based on the ratio of business days, which the individual spent overseas during a tax year, to the total business days during a tax year. </a:t>
                      </a:r>
                    </a:p>
                    <a:p>
                      <a:pPr marL="171450" lvl="0" indent="-171450">
                        <a:buFont typeface="Arial" panose="020B0604020202020204" pitchFamily="34" charset="0"/>
                        <a:buChar char="•"/>
                      </a:pPr>
                      <a:r>
                        <a:rPr lang="en-US" sz="1000" kern="1200" dirty="0">
                          <a:solidFill>
                            <a:schemeClr val="dk1"/>
                          </a:solidFill>
                          <a:effectLst/>
                          <a:latin typeface="+mn-lt"/>
                          <a:ea typeface="+mn-ea"/>
                          <a:cs typeface="+mn-cs"/>
                        </a:rPr>
                        <a:t>The individual has the option of not splitting the income in this way and prove a different allocation. In that case the burden of proof will apply to the individual.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tc>
                <a:tc>
                  <a:txBody>
                    <a:bodyPr/>
                    <a:lstStyle/>
                    <a:p>
                      <a:pPr marL="0" indent="0" algn="just">
                        <a:buFont typeface="+mj-lt"/>
                        <a:buNone/>
                      </a:pPr>
                      <a:r>
                        <a:rPr lang="en-US" sz="1000" b="1" dirty="0"/>
                        <a:t>The “Inbound workers” regime - </a:t>
                      </a:r>
                      <a:r>
                        <a:rPr lang="en-US" sz="1000" dirty="0"/>
                        <a:t>Under this regime, </a:t>
                      </a:r>
                      <a:r>
                        <a:rPr lang="en-US" sz="1000" b="1" dirty="0"/>
                        <a:t>70% Tax Exemption </a:t>
                      </a:r>
                      <a:r>
                        <a:rPr lang="en-US" sz="1000" dirty="0"/>
                        <a:t>applies to employment, self-employment income or business income </a:t>
                      </a:r>
                      <a:r>
                        <a:rPr lang="en-US" sz="1000" dirty="0" err="1"/>
                        <a:t>realised</a:t>
                      </a:r>
                      <a:r>
                        <a:rPr lang="en-US" sz="1000" dirty="0"/>
                        <a:t> by new tax resident individuals in Italy.</a:t>
                      </a:r>
                    </a:p>
                    <a:p>
                      <a:pPr marL="0" indent="0" algn="just">
                        <a:buFont typeface="+mj-lt"/>
                        <a:buNone/>
                      </a:pPr>
                      <a:r>
                        <a:rPr lang="en-US" sz="1000" dirty="0"/>
                        <a:t>Regime ordinary goes to five years, but </a:t>
                      </a:r>
                      <a:r>
                        <a:rPr lang="en-US" sz="1000" b="1" dirty="0"/>
                        <a:t>it is possible to extend it for 5 years further </a:t>
                      </a:r>
                      <a:r>
                        <a:rPr lang="en-US" sz="1000" dirty="0"/>
                        <a:t>if the worker has a child under 18 years old or purchases a residential property in Italy during the 12 months prior to or following the effective transfer of residence.</a:t>
                      </a:r>
                    </a:p>
                    <a:p>
                      <a:pPr marL="0" indent="0" algn="just">
                        <a:buFont typeface="+mj-lt"/>
                        <a:buNone/>
                      </a:pPr>
                      <a:r>
                        <a:rPr lang="en-US" sz="1000" dirty="0"/>
                        <a:t>The above exemption is </a:t>
                      </a:r>
                      <a:r>
                        <a:rPr lang="en-US" sz="1000" b="1" dirty="0"/>
                        <a:t>increased to 90% </a:t>
                      </a:r>
                      <a:r>
                        <a:rPr lang="en-US" sz="1000" dirty="0"/>
                        <a:t>if the Workers move their residence to one of the </a:t>
                      </a:r>
                      <a:r>
                        <a:rPr lang="en-US" sz="1000" b="1" dirty="0"/>
                        <a:t>Southern Italian regions </a:t>
                      </a:r>
                      <a:r>
                        <a:rPr lang="en-US" sz="1000" dirty="0"/>
                        <a:t>(Abruzzo, Molise, Campania, Puglia, Basilicata, Calabria, Sardinia, Sicily). For </a:t>
                      </a:r>
                      <a:r>
                        <a:rPr lang="en-US" sz="1000" dirty="0" err="1"/>
                        <a:t>sporstmen</a:t>
                      </a:r>
                      <a:r>
                        <a:rPr lang="en-US" sz="1000" dirty="0"/>
                        <a:t> special rules applies (e.g. 50% tax exemption)</a:t>
                      </a:r>
                    </a:p>
                    <a:p>
                      <a:pPr marL="0" indent="0" algn="just">
                        <a:buFont typeface="+mj-lt"/>
                        <a:buNone/>
                      </a:pPr>
                      <a:endParaRPr lang="en-US" sz="1000" dirty="0"/>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US" sz="1000" b="0" dirty="0"/>
                        <a:t>This regime will be applicable under certain conditions.</a:t>
                      </a:r>
                    </a:p>
                    <a:p>
                      <a:pPr algn="just"/>
                      <a:endParaRPr lang="en-US" sz="1200" dirty="0"/>
                    </a:p>
                  </a:txBody>
                  <a:tcPr/>
                </a:tc>
                <a:tc>
                  <a:txBody>
                    <a:bodyPr/>
                    <a:lstStyle/>
                    <a:p>
                      <a:r>
                        <a:rPr lang="en-US" sz="1200" dirty="0"/>
                        <a:t>(please see above “</a:t>
                      </a:r>
                      <a:r>
                        <a:rPr lang="en-US" sz="1200" b="1" dirty="0" err="1"/>
                        <a:t>Impatriate</a:t>
                      </a:r>
                      <a:r>
                        <a:rPr lang="en-US" sz="1200" b="1" dirty="0"/>
                        <a:t> Regime</a:t>
                      </a:r>
                      <a:r>
                        <a:rPr lang="en-US" sz="1200" dirty="0"/>
                        <a:t>”)</a:t>
                      </a:r>
                    </a:p>
                  </a:txBody>
                  <a:tcPr/>
                </a:tc>
                <a:tc>
                  <a:txBody>
                    <a:bodyPr/>
                    <a:lstStyle/>
                    <a:p>
                      <a:pPr algn="l"/>
                      <a:r>
                        <a:rPr lang="en-US" sz="1400" b="1" noProof="0" dirty="0" err="1"/>
                        <a:t>Impatriate</a:t>
                      </a:r>
                      <a:r>
                        <a:rPr lang="en-US" sz="1400" b="1" noProof="0" dirty="0"/>
                        <a:t> regime</a:t>
                      </a:r>
                    </a:p>
                    <a:p>
                      <a:pPr algn="l"/>
                      <a:r>
                        <a:rPr lang="en-US" sz="1400" noProof="0" dirty="0"/>
                        <a:t>Worldwide employment income taxation.</a:t>
                      </a:r>
                    </a:p>
                    <a:p>
                      <a:pPr marL="171450" indent="-171450" algn="l">
                        <a:buFont typeface="Wingdings" panose="05000000000000000000" pitchFamily="2" charset="2"/>
                        <a:buChar char="§"/>
                      </a:pPr>
                      <a:r>
                        <a:rPr lang="en-US" sz="1400" noProof="0" dirty="0"/>
                        <a:t>24% up to 600.000</a:t>
                      </a:r>
                      <a:r>
                        <a:rPr lang="en-US" sz="1400" baseline="0" noProof="0" dirty="0"/>
                        <a:t> EUR</a:t>
                      </a:r>
                    </a:p>
                    <a:p>
                      <a:pPr marL="171450" indent="-171450" algn="l">
                        <a:buFont typeface="Wingdings" panose="05000000000000000000" pitchFamily="2" charset="2"/>
                        <a:buChar char="§"/>
                      </a:pPr>
                      <a:r>
                        <a:rPr lang="en-US" sz="1400" baseline="0" noProof="0" dirty="0"/>
                        <a:t>47% above 600.000 EUR</a:t>
                      </a:r>
                      <a:endParaRPr lang="en-US" sz="14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he-IL" sz="14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he-IL" sz="14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a:t>Important to note the</a:t>
                      </a:r>
                      <a:r>
                        <a:rPr lang="en-US" sz="1400" baseline="0" noProof="0" dirty="0"/>
                        <a:t> d</a:t>
                      </a:r>
                      <a:r>
                        <a:rPr lang="en-US" sz="1400" noProof="0" dirty="0"/>
                        <a:t>ifferences existing between employment income Vs business activities</a:t>
                      </a:r>
                      <a:r>
                        <a:rPr lang="en-US" sz="1400" baseline="0" noProof="0" dirty="0"/>
                        <a:t> income for Spanish tax purposes</a:t>
                      </a:r>
                      <a:endParaRPr lang="he-IL" sz="14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noProof="0" dirty="0"/>
                        <a:t>¿Employee Vs Manager Vs entrepreneur?</a:t>
                      </a:r>
                    </a:p>
                    <a:p>
                      <a:endParaRPr lang="en-US" sz="1200" noProof="0" dirty="0"/>
                    </a:p>
                  </a:txBody>
                  <a:tcPr/>
                </a:tc>
                <a:extLst>
                  <a:ext uri="{0D108BD9-81ED-4DB2-BD59-A6C34878D82A}">
                    <a16:rowId xmlns:a16="http://schemas.microsoft.com/office/drawing/2014/main" val="3599297495"/>
                  </a:ext>
                </a:extLst>
              </a:tr>
            </a:tbl>
          </a:graphicData>
        </a:graphic>
      </p:graphicFrame>
    </p:spTree>
    <p:extLst>
      <p:ext uri="{BB962C8B-B14F-4D97-AF65-F5344CB8AC3E}">
        <p14:creationId xmlns:p14="http://schemas.microsoft.com/office/powerpoint/2010/main" val="289060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Step RGBs">
      <a:dk1>
        <a:srgbClr val="262626"/>
      </a:dk1>
      <a:lt1>
        <a:sysClr val="window" lastClr="FFFFFF"/>
      </a:lt1>
      <a:dk2>
        <a:srgbClr val="262626"/>
      </a:dk2>
      <a:lt2>
        <a:srgbClr val="EEECE1"/>
      </a:lt2>
      <a:accent1>
        <a:srgbClr val="E24912"/>
      </a:accent1>
      <a:accent2>
        <a:srgbClr val="172154"/>
      </a:accent2>
      <a:accent3>
        <a:srgbClr val="4891DC"/>
      </a:accent3>
      <a:accent4>
        <a:srgbClr val="2EB135"/>
      </a:accent4>
      <a:accent5>
        <a:srgbClr val="CC092F"/>
      </a:accent5>
      <a:accent6>
        <a:srgbClr val="BED600"/>
      </a:accent6>
      <a:hlink>
        <a:srgbClr val="000000"/>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E564DE3223224A4BA571D440EEC058E3" ma:contentTypeVersion="15" ma:contentTypeDescription="Creare un nuovo documento." ma:contentTypeScope="" ma:versionID="39d37f4926aef7a3fe3f475445d80912">
  <xsd:schema xmlns:xsd="http://www.w3.org/2001/XMLSchema" xmlns:xs="http://www.w3.org/2001/XMLSchema" xmlns:p="http://schemas.microsoft.com/office/2006/metadata/properties" xmlns:ns3="adf94638-a64e-4bf9-9694-66d1d2b94a7b" xmlns:ns4="295f39b6-e9a5-431f-8267-e8aeeee43689" targetNamespace="http://schemas.microsoft.com/office/2006/metadata/properties" ma:root="true" ma:fieldsID="9050dd17214813bc28ab3299d2f63808" ns3:_="" ns4:_="">
    <xsd:import namespace="adf94638-a64e-4bf9-9694-66d1d2b94a7b"/>
    <xsd:import namespace="295f39b6-e9a5-431f-8267-e8aeeee4368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LengthInSeconds" minOccurs="0"/>
                <xsd:element ref="ns4:MediaServiceOCR" minOccurs="0"/>
                <xsd:element ref="ns4:MediaServiceGenerationTime" minOccurs="0"/>
                <xsd:element ref="ns4:MediaServiceEventHashCode"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f94638-a64e-4bf9-9694-66d1d2b94a7b"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element name="SharingHintHash" ma:index="10" nillable="true" ma:displayName="Hash suggerimento condivisione"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5f39b6-e9a5-431f-8267-e8aeeee4368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295f39b6-e9a5-431f-8267-e8aeeee43689" xsi:nil="true"/>
  </documentManagement>
</p:properties>
</file>

<file path=customXml/itemProps1.xml><?xml version="1.0" encoding="utf-8"?>
<ds:datastoreItem xmlns:ds="http://schemas.openxmlformats.org/officeDocument/2006/customXml" ds:itemID="{8F372333-EBC7-473A-8349-10AAE1954A82}">
  <ds:schemaRefs>
    <ds:schemaRef ds:uri="http://schemas.microsoft.com/sharepoint/v3/contenttype/forms"/>
  </ds:schemaRefs>
</ds:datastoreItem>
</file>

<file path=customXml/itemProps2.xml><?xml version="1.0" encoding="utf-8"?>
<ds:datastoreItem xmlns:ds="http://schemas.openxmlformats.org/officeDocument/2006/customXml" ds:itemID="{D2D6E850-A784-4B4D-A28A-D159B64E10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f94638-a64e-4bf9-9694-66d1d2b94a7b"/>
    <ds:schemaRef ds:uri="295f39b6-e9a5-431f-8267-e8aeeee436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6E01CA-F6CC-4D08-9F75-AC3E09F14103}">
  <ds:schemaRefs>
    <ds:schemaRef ds:uri="http://www.w3.org/XML/1998/namespace"/>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295f39b6-e9a5-431f-8267-e8aeeee43689"/>
    <ds:schemaRef ds:uri="adf94638-a64e-4bf9-9694-66d1d2b94a7b"/>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3369</TotalTime>
  <Words>4166</Words>
  <Application>Microsoft Office PowerPoint</Application>
  <PresentationFormat>Widescreen</PresentationFormat>
  <Paragraphs>476</Paragraphs>
  <Slides>19</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Assistant</vt:lpstr>
      <vt:lpstr>Calibri</vt:lpstr>
      <vt:lpstr>Courier New</vt:lpstr>
      <vt:lpstr>Grandview</vt:lpstr>
      <vt:lpstr>Helvetica</vt:lpstr>
      <vt:lpstr>Verdana</vt:lpstr>
      <vt:lpstr>Wingdings</vt:lpstr>
      <vt:lpstr>Office Theme</vt:lpstr>
      <vt:lpstr>PowerPoint Presentation</vt:lpstr>
      <vt:lpstr>PowerPoint Presentation</vt:lpstr>
      <vt:lpstr>Agenda for Relocation of High Net Worth Individuals</vt:lpstr>
      <vt:lpstr>Immigration to </vt:lpstr>
      <vt:lpstr>Establish Individual Tax Residence? </vt:lpstr>
      <vt:lpstr>Preferential Tax Regime </vt:lpstr>
      <vt:lpstr>Preferential Tax Regime – New amendments in Spain for 2023</vt:lpstr>
      <vt:lpstr>Preferential Tax Regime – Portuguese will it end in 2024?</vt:lpstr>
      <vt:lpstr>Preferential Tax regime and Employment Income</vt:lpstr>
      <vt:lpstr>Pros and Cons of Preferential Tax Regime</vt:lpstr>
      <vt:lpstr>Exit tax</vt:lpstr>
      <vt:lpstr>Relocation with a Trust, Foundation or Anstalt</vt:lpstr>
      <vt:lpstr>Summary: Success of the Visa Program and Preferential Tax Regime</vt:lpstr>
      <vt:lpstr>Other Wealth Planning Issues</vt:lpstr>
      <vt:lpstr>Summary: Success of the Visa Program and Preferential Tax Regime</vt:lpstr>
      <vt:lpstr>ITALY: CASE STUDY (A) CG AND RELOCATION</vt:lpstr>
      <vt:lpstr>ITALY: CASE STUDY (B) RELOCATION AND TRUST</vt:lpstr>
      <vt:lpstr>ITALY: CASE STUDY (C) RE WITHOUT RELOCATION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dc:creator>
  <cp:lastModifiedBy>Judith Taic</cp:lastModifiedBy>
  <cp:revision>184</cp:revision>
  <cp:lastPrinted>2023-10-02T09:41:54Z</cp:lastPrinted>
  <dcterms:created xsi:type="dcterms:W3CDTF">2015-01-06T02:26:26Z</dcterms:created>
  <dcterms:modified xsi:type="dcterms:W3CDTF">2023-10-09T09:28:27Z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0x010100E564DE3223224A4BA571D440EEC058E3</vt:lpwstr>
  </property>
  <property fmtid="{D5CDD505-2E9C-101B-9397-08002B2CF9AE}" pid="3" name="MediaServiceImageTags">
    <vt:lpwstr/>
  </property>
</Properties>
</file>