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  <p:sldMasterId id="2147483840" r:id="rId2"/>
  </p:sldMasterIdLst>
  <p:notesMasterIdLst>
    <p:notesMasterId r:id="rId9"/>
  </p:notesMasterIdLst>
  <p:sldIdLst>
    <p:sldId id="448" r:id="rId3"/>
    <p:sldId id="395" r:id="rId4"/>
    <p:sldId id="449" r:id="rId5"/>
    <p:sldId id="450" r:id="rId6"/>
    <p:sldId id="451" r:id="rId7"/>
    <p:sldId id="417" r:id="rId8"/>
  </p:sldIdLst>
  <p:sldSz cx="9144000" cy="5143500" type="screen16x9"/>
  <p:notesSz cx="6889750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553007BE-FBEB-40B7-B92C-46CBFBECA55D}">
          <p14:sldIdLst>
            <p14:sldId id="448"/>
            <p14:sldId id="395"/>
            <p14:sldId id="449"/>
            <p14:sldId id="450"/>
            <p14:sldId id="451"/>
            <p14:sldId id="417"/>
          </p14:sldIdLst>
        </p14:section>
        <p14:section name="מקטע ללא כותרת" id="{9A13656C-8C42-4019-999A-FADB1FD1004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6DA5E9"/>
    <a:srgbClr val="87B5ED"/>
    <a:srgbClr val="A1C5F1"/>
    <a:srgbClr val="E7759E"/>
    <a:srgbClr val="C198E0"/>
    <a:srgbClr val="F7D1DF"/>
    <a:srgbClr val="805706"/>
    <a:srgbClr val="CC0000"/>
    <a:srgbClr val="CFE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12" autoAdjust="0"/>
    <p:restoredTop sz="50000" autoAdjust="0"/>
  </p:normalViewPr>
  <p:slideViewPr>
    <p:cSldViewPr>
      <p:cViewPr varScale="1">
        <p:scale>
          <a:sx n="146" d="100"/>
          <a:sy n="146" d="100"/>
        </p:scale>
        <p:origin x="192" y="1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12" y="6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442" y="0"/>
            <a:ext cx="2986309" cy="501576"/>
          </a:xfrm>
          <a:prstGeom prst="rect">
            <a:avLst/>
          </a:prstGeom>
        </p:spPr>
        <p:txBody>
          <a:bodyPr vert="horz" lIns="92453" tIns="46226" rIns="92453" bIns="46226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11" y="0"/>
            <a:ext cx="2986309" cy="501576"/>
          </a:xfrm>
          <a:prstGeom prst="rect">
            <a:avLst/>
          </a:prstGeom>
        </p:spPr>
        <p:txBody>
          <a:bodyPr vert="horz" lIns="92453" tIns="46226" rIns="92453" bIns="46226" rtlCol="1"/>
          <a:lstStyle>
            <a:lvl1pPr algn="l">
              <a:defRPr sz="1200"/>
            </a:lvl1pPr>
          </a:lstStyle>
          <a:p>
            <a:fld id="{7385BD7D-BD29-4BA3-8AB2-DD74DC78D946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337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3" tIns="46226" rIns="92453" bIns="46226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655" y="4760960"/>
            <a:ext cx="5512444" cy="4509369"/>
          </a:xfrm>
          <a:prstGeom prst="rect">
            <a:avLst/>
          </a:prstGeom>
        </p:spPr>
        <p:txBody>
          <a:bodyPr vert="horz" lIns="92453" tIns="46226" rIns="92453" bIns="46226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3442" y="9518710"/>
            <a:ext cx="2986309" cy="501576"/>
          </a:xfrm>
          <a:prstGeom prst="rect">
            <a:avLst/>
          </a:prstGeom>
        </p:spPr>
        <p:txBody>
          <a:bodyPr vert="horz" lIns="92453" tIns="46226" rIns="92453" bIns="46226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11" y="9518710"/>
            <a:ext cx="2986309" cy="501576"/>
          </a:xfrm>
          <a:prstGeom prst="rect">
            <a:avLst/>
          </a:prstGeom>
        </p:spPr>
        <p:txBody>
          <a:bodyPr vert="horz" lIns="92453" tIns="46226" rIns="92453" bIns="46226" rtlCol="1" anchor="b"/>
          <a:lstStyle>
            <a:lvl1pPr algn="l">
              <a:defRPr sz="1200"/>
            </a:lvl1pPr>
          </a:lstStyle>
          <a:p>
            <a:fld id="{F9EE6180-CFC2-4207-83B6-CCDFCF9D4100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636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E6180-CFC2-4207-83B6-CCDFCF9D4100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150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50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43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504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7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5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5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75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96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1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42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38342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17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30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6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80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68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589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592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640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689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08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F5B0-5733-4048-8E27-42DEAD14E471}" type="datetimeFigureOut">
              <a:rPr lang="he-IL" smtClean="0"/>
              <a:t>כ"ג/תשרי/תשפ"ד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62BBC-F49B-46E0-BE0B-9F521F83D80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95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F5B0-5733-4048-8E27-42DEAD14E471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כ"ג/תשרי/תשפ"ד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62BBC-F49B-46E0-BE0B-9F521F83D804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44" y="2067694"/>
            <a:ext cx="8856984" cy="1736649"/>
          </a:xfrm>
        </p:spPr>
        <p:txBody>
          <a:bodyPr>
            <a:normAutofit fontScale="92500" lnSpcReduction="10000"/>
          </a:bodyPr>
          <a:lstStyle/>
          <a:p>
            <a:pPr marL="0" indent="0" algn="ctr" defTabSz="1219170">
              <a:buNone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1219170">
              <a:buNone/>
            </a:pPr>
            <a:r>
              <a:rPr lang="en-GB" sz="2500" b="1" dirty="0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Inheritance Law, Forced Heirship Rules and Enforcement of Judgements</a:t>
            </a:r>
          </a:p>
          <a:p>
            <a:pPr marL="0" indent="0" algn="ctr" defTabSz="1219170">
              <a:buNone/>
            </a:pPr>
            <a:r>
              <a:rPr lang="en-GB" sz="2500" b="1" dirty="0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 Israeli Perspective</a:t>
            </a:r>
          </a:p>
          <a:p>
            <a:pPr marL="0" indent="0" algn="ctr" defTabSz="1219170">
              <a:buNone/>
            </a:pPr>
            <a:r>
              <a:rPr lang="en-GB" sz="1700" dirty="0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Budapest, October 12, 2023  </a:t>
            </a:r>
          </a:p>
          <a:p>
            <a:pPr marL="0" indent="0" algn="ctr" defTabSz="1219170">
              <a:buNone/>
            </a:pPr>
            <a:r>
              <a:rPr lang="en-GB" sz="1700" b="1" dirty="0" err="1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Dr.</a:t>
            </a:r>
            <a:r>
              <a:rPr lang="en-GB" sz="1700" b="1" dirty="0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Judith  Taic</a:t>
            </a:r>
            <a:r>
              <a:rPr lang="en-US" sz="1700" b="1" dirty="0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en-GB" sz="1700" b="1" dirty="0">
                <a:solidFill>
                  <a:prstClr val="black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TEP</a:t>
            </a:r>
          </a:p>
          <a:p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78954"/>
            <a:ext cx="1835845" cy="93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: פינות אלכסוניות מעוגלות 4">
            <a:extLst>
              <a:ext uri="{FF2B5EF4-FFF2-40B4-BE49-F238E27FC236}">
                <a16:creationId xmlns:a16="http://schemas.microsoft.com/office/drawing/2014/main" id="{7E51FAFC-96A5-0C9B-5870-8A2B32A3D288}"/>
              </a:ext>
            </a:extLst>
          </p:cNvPr>
          <p:cNvSpPr/>
          <p:nvPr/>
        </p:nvSpPr>
        <p:spPr>
          <a:xfrm>
            <a:off x="0" y="441375"/>
            <a:ext cx="9144000" cy="1131113"/>
          </a:xfrm>
          <a:prstGeom prst="round2DiagRect">
            <a:avLst>
              <a:gd name="adj1" fmla="val 0"/>
              <a:gd name="adj2" fmla="val 50000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מלבן: פינות אלכסוניות מעוגלות 6">
            <a:extLst>
              <a:ext uri="{FF2B5EF4-FFF2-40B4-BE49-F238E27FC236}">
                <a16:creationId xmlns:a16="http://schemas.microsoft.com/office/drawing/2014/main" id="{3BDB3912-4352-72ED-B38C-28CE3EB71381}"/>
              </a:ext>
            </a:extLst>
          </p:cNvPr>
          <p:cNvSpPr/>
          <p:nvPr/>
        </p:nvSpPr>
        <p:spPr>
          <a:xfrm>
            <a:off x="5004047" y="1119734"/>
            <a:ext cx="4044213" cy="360040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EUROPE CONFERENCE 2023</a:t>
            </a:r>
          </a:p>
        </p:txBody>
      </p:sp>
    </p:spTree>
    <p:extLst>
      <p:ext uri="{BB962C8B-B14F-4D97-AF65-F5344CB8AC3E}">
        <p14:creationId xmlns:p14="http://schemas.microsoft.com/office/powerpoint/2010/main" val="211267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59482"/>
            <a:ext cx="9144000" cy="54006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rbel Light" panose="020B0303020204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  Principles of Israeli Succession Law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843558"/>
            <a:ext cx="6984776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400" u="sng" dirty="0"/>
          </a:p>
          <a:p>
            <a:pPr algn="l" rtl="0"/>
            <a:endParaRPr lang="en-US" sz="1400" u="sng" dirty="0"/>
          </a:p>
          <a:p>
            <a:pPr algn="l" rtl="0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estate of the deceased passes to the heirs by way of law – intestate inheritance – unless the deceased has a will.</a:t>
            </a:r>
          </a:p>
          <a:p>
            <a:pPr algn="l" rtl="0"/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Rules of Intestacy (e.g. spouse receives ½ ,  if children or parents exist)</a:t>
            </a:r>
          </a:p>
          <a:p>
            <a:pPr algn="l" rtl="0"/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Freedom of Testation – No Forced Heirship Rules</a:t>
            </a:r>
          </a:p>
          <a:p>
            <a:pPr algn="l" rtl="0"/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he-IL" sz="1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D664816-18B5-4754-9651-584EC150D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0274"/>
            <a:ext cx="1257452" cy="78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15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231490"/>
            <a:ext cx="9144000" cy="54006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Principles of Israeli Succession Law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636" y="202476"/>
            <a:ext cx="7848872" cy="50475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400" u="sng" dirty="0"/>
          </a:p>
          <a:p>
            <a:pPr algn="l" rtl="0"/>
            <a:endParaRPr lang="en-US" sz="1400" u="sng" dirty="0"/>
          </a:p>
          <a:p>
            <a:pPr algn="l" rtl="0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Rights of heirs only created upon the issuance of an order</a:t>
            </a: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§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Probate order in case of a will</a:t>
            </a:r>
          </a:p>
          <a:p>
            <a:pPr marL="742950" lvl="1" indent="-285750" algn="l" rtl="0">
              <a:buFont typeface="Wingdings" panose="05000000000000000000" pitchFamily="2" charset="2"/>
              <a:buChar char="§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Inheritance order, if intestate inheritance</a:t>
            </a:r>
            <a:endParaRPr lang="en-US" sz="16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rtl="0"/>
            <a:endParaRPr lang="en-US" sz="16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But be careful!</a:t>
            </a: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Foreign probate and inheritance orders are not legally recognized in Israel and therefore not enforceable </a:t>
            </a:r>
            <a:r>
              <a:rPr lang="en-US" sz="16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Israel</a:t>
            </a:r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Israeli probate and inheritance proceedings are required if Israeli assets are involved </a:t>
            </a:r>
          </a:p>
          <a:p>
            <a:pPr lvl="1" algn="l" rtl="0"/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rtl="0"/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rtl="0"/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he-IL" sz="1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D664816-18B5-4754-9651-584EC150D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0274"/>
            <a:ext cx="1257452" cy="78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38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59482"/>
            <a:ext cx="9144000" cy="5400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rbel Light" panose="020B0303020204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Cross border Inheritance Scenario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636" y="202476"/>
            <a:ext cx="7848872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400" u="sng" dirty="0"/>
          </a:p>
          <a:p>
            <a:pPr algn="l" rtl="0"/>
            <a:endParaRPr lang="en-US" sz="1400" u="sng" dirty="0"/>
          </a:p>
          <a:p>
            <a:pPr algn="l" rtl="0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Jaros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Case</a:t>
            </a: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Jurisdiction of Israeli Court</a:t>
            </a:r>
          </a:p>
          <a:p>
            <a:pPr lvl="1" algn="l" rtl="0"/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place of residence of the deceased  - his “Center Of Life” (“Majority of Ties” test) – at the time of death in Israel</a:t>
            </a: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deceased left assets in Israel at time of death</a:t>
            </a:r>
          </a:p>
          <a:p>
            <a:pPr lvl="2" algn="l" rtl="0"/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 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Jaros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apartment and bank account in Israel</a:t>
            </a: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Applicable Law</a:t>
            </a: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400" u="sng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General: 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place of residence of the deceased – “Center of life” (“Majority of Ties” test) – Irish law applicable for the estate</a:t>
            </a: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Law of lex situs: maybe applicable for the immobile property in Cyprus</a:t>
            </a: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 Renvoi: except back to Israel!</a:t>
            </a:r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he-IL" sz="1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D664816-18B5-4754-9651-584EC150D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0274"/>
            <a:ext cx="1257452" cy="78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28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95486"/>
            <a:ext cx="9144000" cy="54006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Cross border Inheritance Scenario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636" y="202476"/>
            <a:ext cx="7848872" cy="7078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400" u="sng" dirty="0"/>
          </a:p>
          <a:p>
            <a:pPr algn="l" rtl="0"/>
            <a:endParaRPr lang="en-US" sz="1400" u="sng" dirty="0"/>
          </a:p>
          <a:p>
            <a:pPr algn="l" rtl="0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Jaros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Case</a:t>
            </a:r>
          </a:p>
          <a:p>
            <a:pPr marL="285750" indent="-285750" algn="l" rtl="0">
              <a:buFont typeface="Wingdings" panose="05000000000000000000" pitchFamily="2" charset="2"/>
              <a:buChar char="Ø"/>
            </a:pPr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Choice of Law Clause under EU Succession Regulations</a:t>
            </a:r>
          </a:p>
          <a:p>
            <a:pPr lvl="1" algn="l" rtl="0"/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Choice of Law not valid under Israeli Law and EU Succession Regulations not applicable</a:t>
            </a: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However, choice of law might be relevant if the applicable foreign law recognizes the choice of law clause!</a:t>
            </a:r>
          </a:p>
          <a:p>
            <a:pPr lvl="2" algn="l" rtl="0"/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 </a:t>
            </a:r>
            <a:r>
              <a:rPr lang="en-US" sz="16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Jaros</a:t>
            </a: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is Israeli citizen: Choice of Israeli law possible? </a:t>
            </a:r>
          </a:p>
          <a:p>
            <a:pPr marL="1200150" lvl="2" indent="-285750" algn="l" rtl="0">
              <a:buFont typeface="Wingdings" panose="05000000000000000000" pitchFamily="2" charset="2"/>
              <a:buChar char="§"/>
            </a:pPr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Assets in a valid trust are not part of the estate</a:t>
            </a: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 inheritance tax in Israel</a:t>
            </a:r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en-US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 algn="l" rtl="0"/>
            <a:endParaRPr lang="en-US" sz="1600" dirty="0"/>
          </a:p>
          <a:p>
            <a:pPr lvl="1" algn="l" rtl="0"/>
            <a:endParaRPr lang="en-US" sz="1400" dirty="0"/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742950" lvl="1" indent="-285750" algn="l" rtl="0">
              <a:buFont typeface="Wingdings" panose="05000000000000000000" pitchFamily="2" charset="2"/>
              <a:buChar char="Ø"/>
            </a:pPr>
            <a:endParaRPr lang="en-US" sz="1400" dirty="0"/>
          </a:p>
          <a:p>
            <a:pPr lvl="1"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en-US" sz="1400" dirty="0"/>
          </a:p>
          <a:p>
            <a:pPr algn="l" rtl="0"/>
            <a:endParaRPr lang="he-IL" sz="1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D664816-18B5-4754-9651-584EC150D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0274"/>
            <a:ext cx="1257452" cy="78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2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634" y="519522"/>
            <a:ext cx="6172200" cy="4623978"/>
          </a:xfrm>
        </p:spPr>
        <p:txBody>
          <a:bodyPr>
            <a:normAutofit fontScale="92500" lnSpcReduction="10000"/>
          </a:bodyPr>
          <a:lstStyle/>
          <a:p>
            <a:pPr marL="342900" lvl="1" indent="0">
              <a:lnSpc>
                <a:spcPct val="107000"/>
              </a:lnSpc>
              <a:buNone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0" algn="ctr">
              <a:lnSpc>
                <a:spcPct val="107000"/>
              </a:lnSpc>
              <a:buNone/>
            </a:pPr>
            <a:r>
              <a:rPr lang="en-US" sz="3300" b="1" dirty="0">
                <a:latin typeface="Calibri Light" panose="020F0302020204030204" pitchFamily="34" charset="0"/>
                <a:ea typeface="Calibri" panose="020F0502020204030204" pitchFamily="34" charset="0"/>
              </a:rPr>
              <a:t>Thank You</a:t>
            </a:r>
          </a:p>
          <a:p>
            <a:pPr marL="342900" lvl="1" indent="0" algn="ctr">
              <a:lnSpc>
                <a:spcPct val="107000"/>
              </a:lnSpc>
              <a:buNone/>
            </a:pPr>
            <a:r>
              <a:rPr lang="en-US" sz="3300" b="1" dirty="0">
                <a:latin typeface="Calibri Light" panose="020F03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</a:p>
          <a:p>
            <a:pPr marL="342900" lvl="1" indent="0" algn="ctr">
              <a:lnSpc>
                <a:spcPct val="107000"/>
              </a:lnSpc>
              <a:buNone/>
            </a:pPr>
            <a:endParaRPr lang="en-US" sz="3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0" algn="ctr">
              <a:lnSpc>
                <a:spcPct val="107000"/>
              </a:lnSpc>
              <a:buNone/>
            </a:pPr>
            <a:endParaRPr lang="en-US" sz="3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0" algn="ctr">
              <a:lnSpc>
                <a:spcPct val="107000"/>
              </a:lnSpc>
              <a:buNone/>
            </a:pPr>
            <a:r>
              <a:rPr lang="de-DE" sz="33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</a:p>
          <a:p>
            <a:pPr marL="342900" lvl="1" indent="0" algn="ctr">
              <a:lnSpc>
                <a:spcPct val="107000"/>
              </a:lnSpc>
              <a:buNone/>
            </a:pPr>
            <a:r>
              <a:rPr lang="de-DE" sz="33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</a:p>
          <a:p>
            <a:pPr marL="342900" lvl="1" indent="0" algn="ctr">
              <a:lnSpc>
                <a:spcPct val="107000"/>
              </a:lnSpc>
              <a:buNone/>
            </a:pPr>
            <a:r>
              <a:rPr lang="de-DE" sz="33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			</a:t>
            </a:r>
            <a:endParaRPr lang="en-US" sz="1650" dirty="0">
              <a:latin typeface="CalibriBody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1" indent="0" algn="ctr">
              <a:lnSpc>
                <a:spcPct val="107000"/>
              </a:lnSpc>
              <a:buNone/>
            </a:pPr>
            <a:r>
              <a:rPr lang="en-US" sz="1650" b="1" dirty="0">
                <a:latin typeface="CalibriBody"/>
                <a:ea typeface="Calibri" panose="020F0502020204030204" pitchFamily="34" charset="0"/>
              </a:rPr>
              <a:t>				   </a:t>
            </a:r>
            <a:r>
              <a:rPr lang="en-US" sz="1650" b="1" dirty="0">
                <a:latin typeface="David" panose="020E0502060401010101" pitchFamily="34" charset="-79"/>
                <a:ea typeface="Calibri" panose="020F0502020204030204" pitchFamily="34" charset="0"/>
              </a:rPr>
              <a:t>		</a:t>
            </a:r>
            <a:endParaRPr lang="en-GB" sz="1650" b="1" dirty="0">
              <a:latin typeface="David" panose="020E0502060401010101" pitchFamily="34" charset="-79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3867894"/>
            <a:ext cx="2322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400" dirty="0">
                <a:latin typeface="+mj-lt"/>
              </a:rPr>
              <a:t>www.law-intax.com</a:t>
            </a:r>
            <a:endParaRPr lang="he-IL" sz="1400" dirty="0">
              <a:latin typeface="+mj-lt"/>
            </a:endParaRPr>
          </a:p>
        </p:txBody>
      </p:sp>
      <p:pic>
        <p:nvPicPr>
          <p:cNvPr id="1026" name="Picture 2" descr="C:\Users\Mierav\Desktop\Judith\Judith Taic Logo Tax LAw\judith Taic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91630"/>
            <a:ext cx="3888432" cy="216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3873175"/>
            <a:ext cx="29523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drjtaic@law-intax.com</a:t>
            </a:r>
            <a:endParaRPr lang="he-I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4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מעגל</Template>
  <TotalTime>24240</TotalTime>
  <Words>367</Words>
  <Application>Microsoft Office PowerPoint</Application>
  <PresentationFormat>On-screen Show (16:9)</PresentationFormat>
  <Paragraphs>110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CalibriBody</vt:lpstr>
      <vt:lpstr>Corbel Light</vt:lpstr>
      <vt:lpstr>David</vt:lpstr>
      <vt:lpstr>Wingdings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</dc:title>
  <dc:creator>Mierav</dc:creator>
  <cp:lastModifiedBy>Judith Taic</cp:lastModifiedBy>
  <cp:revision>777</cp:revision>
  <cp:lastPrinted>2023-10-08T09:06:20Z</cp:lastPrinted>
  <dcterms:created xsi:type="dcterms:W3CDTF">2014-05-22T06:13:48Z</dcterms:created>
  <dcterms:modified xsi:type="dcterms:W3CDTF">2023-10-08T10:57:50Z</dcterms:modified>
</cp:coreProperties>
</file>