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sldIdLst>
    <p:sldId id="417" r:id="rId5"/>
    <p:sldId id="419" r:id="rId6"/>
    <p:sldId id="389" r:id="rId7"/>
    <p:sldId id="391" r:id="rId8"/>
    <p:sldId id="421" r:id="rId9"/>
    <p:sldId id="265" r:id="rId10"/>
    <p:sldId id="402" r:id="rId11"/>
    <p:sldId id="403" r:id="rId12"/>
    <p:sldId id="412" r:id="rId13"/>
    <p:sldId id="413" r:id="rId14"/>
    <p:sldId id="414" r:id="rId15"/>
    <p:sldId id="388" r:id="rId16"/>
    <p:sldId id="392" r:id="rId17"/>
    <p:sldId id="393" r:id="rId18"/>
    <p:sldId id="394" r:id="rId19"/>
    <p:sldId id="395" r:id="rId20"/>
    <p:sldId id="405" r:id="rId21"/>
    <p:sldId id="410" r:id="rId22"/>
    <p:sldId id="409" r:id="rId23"/>
    <p:sldId id="411" r:id="rId24"/>
    <p:sldId id="270" r:id="rId25"/>
    <p:sldId id="260" r:id="rId26"/>
    <p:sldId id="261" r:id="rId27"/>
    <p:sldId id="262" r:id="rId28"/>
    <p:sldId id="263" r:id="rId29"/>
    <p:sldId id="269" r:id="rId30"/>
    <p:sldId id="264" r:id="rId31"/>
    <p:sldId id="416" r:id="rId32"/>
    <p:sldId id="415" r:id="rId33"/>
    <p:sldId id="399" r:id="rId34"/>
    <p:sldId id="396" r:id="rId35"/>
    <p:sldId id="420" r:id="rId36"/>
  </p:sldIdLst>
  <p:sldSz cx="12192000" cy="6858000"/>
  <p:notesSz cx="6889750" cy="100218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76" userDrawn="1">
          <p15:clr>
            <a:srgbClr val="A4A3A4"/>
          </p15:clr>
        </p15:guide>
        <p15:guide id="2" pos="2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49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43"/>
  </p:normalViewPr>
  <p:slideViewPr>
    <p:cSldViewPr snapToGrid="0">
      <p:cViewPr varScale="1">
        <p:scale>
          <a:sx n="108" d="100"/>
          <a:sy n="108" d="100"/>
        </p:scale>
        <p:origin x="678" y="96"/>
      </p:cViewPr>
      <p:guideLst>
        <p:guide orient="horz" pos="4176"/>
        <p:guide pos="2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0"/>
        <c:ser>
          <c:idx val="0"/>
          <c:order val="0"/>
          <c:tx>
            <c:strRef>
              <c:f>גיליון1!$B$1</c:f>
              <c:strCache>
                <c:ptCount val="1"/>
                <c:pt idx="0">
                  <c:v>סידרה 2</c:v>
                </c:pt>
              </c:strCache>
            </c:strRef>
          </c:tx>
          <c:spPr>
            <a:ln w="28575" cap="rnd">
              <a:solidFill>
                <a:srgbClr val="0070C0"/>
              </a:solidFill>
              <a:round/>
            </a:ln>
            <a:effectLst/>
          </c:spPr>
          <c:marker>
            <c:symbol val="circle"/>
            <c:size val="5"/>
            <c:spPr>
              <a:solidFill>
                <a:srgbClr val="0070C0"/>
              </a:solidFill>
              <a:ln w="9525">
                <a:solidFill>
                  <a:srgbClr val="0070C0"/>
                </a:solidFill>
              </a:ln>
              <a:effectLst/>
            </c:spPr>
          </c:marker>
          <c:cat>
            <c:numRef>
              <c:f>גיליון1!$A$2:$A$15</c:f>
              <c:numCache>
                <c:formatCode>General</c:formatCode>
                <c:ptCount val="14"/>
                <c:pt idx="0">
                  <c:v>1994</c:v>
                </c:pt>
                <c:pt idx="1">
                  <c:v>1996</c:v>
                </c:pt>
                <c:pt idx="2">
                  <c:v>1998</c:v>
                </c:pt>
                <c:pt idx="3">
                  <c:v>2000</c:v>
                </c:pt>
                <c:pt idx="4">
                  <c:v>2002</c:v>
                </c:pt>
                <c:pt idx="5">
                  <c:v>2004</c:v>
                </c:pt>
                <c:pt idx="6">
                  <c:v>2006</c:v>
                </c:pt>
                <c:pt idx="7">
                  <c:v>2008</c:v>
                </c:pt>
                <c:pt idx="8">
                  <c:v>2010</c:v>
                </c:pt>
                <c:pt idx="9">
                  <c:v>2012</c:v>
                </c:pt>
                <c:pt idx="10">
                  <c:v>2014</c:v>
                </c:pt>
                <c:pt idx="11">
                  <c:v>2016</c:v>
                </c:pt>
                <c:pt idx="12">
                  <c:v>2018</c:v>
                </c:pt>
                <c:pt idx="13">
                  <c:v>2020</c:v>
                </c:pt>
              </c:numCache>
            </c:numRef>
          </c:cat>
          <c:val>
            <c:numRef>
              <c:f>גיליון1!$B$2:$B$15</c:f>
              <c:numCache>
                <c:formatCode>General</c:formatCode>
                <c:ptCount val="14"/>
                <c:pt idx="0">
                  <c:v>5</c:v>
                </c:pt>
                <c:pt idx="1">
                  <c:v>7.5</c:v>
                </c:pt>
                <c:pt idx="2">
                  <c:v>7.5</c:v>
                </c:pt>
                <c:pt idx="3">
                  <c:v>10</c:v>
                </c:pt>
                <c:pt idx="4">
                  <c:v>10</c:v>
                </c:pt>
                <c:pt idx="5">
                  <c:v>11</c:v>
                </c:pt>
                <c:pt idx="6">
                  <c:v>12</c:v>
                </c:pt>
                <c:pt idx="7">
                  <c:v>12</c:v>
                </c:pt>
                <c:pt idx="8">
                  <c:v>15</c:v>
                </c:pt>
                <c:pt idx="9">
                  <c:v>22</c:v>
                </c:pt>
                <c:pt idx="10">
                  <c:v>22</c:v>
                </c:pt>
                <c:pt idx="11">
                  <c:v>23</c:v>
                </c:pt>
                <c:pt idx="12">
                  <c:v>24</c:v>
                </c:pt>
                <c:pt idx="13">
                  <c:v>28</c:v>
                </c:pt>
              </c:numCache>
            </c:numRef>
          </c:val>
          <c:smooth val="0"/>
          <c:extLst>
            <c:ext xmlns:c16="http://schemas.microsoft.com/office/drawing/2014/chart" uri="{C3380CC4-5D6E-409C-BE32-E72D297353CC}">
              <c16:uniqueId val="{00000000-A1FC-497C-B05E-5592B2B79E79}"/>
            </c:ext>
          </c:extLst>
        </c:ser>
        <c:dLbls>
          <c:showLegendKey val="0"/>
          <c:showVal val="0"/>
          <c:showCatName val="0"/>
          <c:showSerName val="0"/>
          <c:showPercent val="0"/>
          <c:showBubbleSize val="0"/>
        </c:dLbls>
        <c:marker val="1"/>
        <c:smooth val="0"/>
        <c:axId val="855615536"/>
        <c:axId val="855615952"/>
      </c:lineChart>
      <c:catAx>
        <c:axId val="855615536"/>
        <c:scaling>
          <c:orientation val="minMax"/>
        </c:scaling>
        <c:delete val="0"/>
        <c:axPos val="b"/>
        <c:numFmt formatCode="General" sourceLinked="1"/>
        <c:majorTickMark val="none"/>
        <c:minorTickMark val="none"/>
        <c:tickLblPos val="nextTo"/>
        <c:spPr>
          <a:noFill/>
          <a:ln w="2857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855615952"/>
        <c:crosses val="autoZero"/>
        <c:auto val="1"/>
        <c:lblAlgn val="ctr"/>
        <c:lblOffset val="100"/>
        <c:noMultiLvlLbl val="0"/>
      </c:catAx>
      <c:valAx>
        <c:axId val="8556159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55615536"/>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w="28575">
      <a:solidFill>
        <a:srgbClr val="0070C0"/>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85558" cy="501094"/>
          </a:xfrm>
          <a:prstGeom prst="rect">
            <a:avLst/>
          </a:prstGeom>
        </p:spPr>
        <p:txBody>
          <a:bodyPr vert="horz" lIns="93068" tIns="46534" rIns="93068" bIns="46534" rtlCol="0"/>
          <a:lstStyle>
            <a:lvl1pPr algn="l">
              <a:defRPr sz="1200"/>
            </a:lvl1pPr>
          </a:lstStyle>
          <a:p>
            <a:endParaRPr lang="en-GB"/>
          </a:p>
        </p:txBody>
      </p:sp>
      <p:sp>
        <p:nvSpPr>
          <p:cNvPr id="3" name="Date Placeholder 2"/>
          <p:cNvSpPr>
            <a:spLocks noGrp="1"/>
          </p:cNvSpPr>
          <p:nvPr>
            <p:ph type="dt" idx="1"/>
          </p:nvPr>
        </p:nvSpPr>
        <p:spPr>
          <a:xfrm>
            <a:off x="3902598" y="1"/>
            <a:ext cx="2985558" cy="501094"/>
          </a:xfrm>
          <a:prstGeom prst="rect">
            <a:avLst/>
          </a:prstGeom>
        </p:spPr>
        <p:txBody>
          <a:bodyPr vert="horz" lIns="93068" tIns="46534" rIns="93068" bIns="46534" rtlCol="0"/>
          <a:lstStyle>
            <a:lvl1pPr algn="r">
              <a:defRPr sz="1200"/>
            </a:lvl1pPr>
          </a:lstStyle>
          <a:p>
            <a:fld id="{3696032A-D4F7-45B7-97E2-43E0EEF92D4C}" type="datetimeFigureOut">
              <a:rPr lang="en-GB" smtClean="0"/>
              <a:t>15/11/2022</a:t>
            </a:fld>
            <a:endParaRPr lang="en-GB"/>
          </a:p>
        </p:txBody>
      </p:sp>
      <p:sp>
        <p:nvSpPr>
          <p:cNvPr id="4" name="Slide Image Placeholder 3"/>
          <p:cNvSpPr>
            <a:spLocks noGrp="1" noRot="1" noChangeAspect="1"/>
          </p:cNvSpPr>
          <p:nvPr>
            <p:ph type="sldImg" idx="2"/>
          </p:nvPr>
        </p:nvSpPr>
        <p:spPr>
          <a:xfrm>
            <a:off x="104775" y="750888"/>
            <a:ext cx="6680200" cy="3759200"/>
          </a:xfrm>
          <a:prstGeom prst="rect">
            <a:avLst/>
          </a:prstGeom>
          <a:noFill/>
          <a:ln w="12700">
            <a:solidFill>
              <a:prstClr val="black"/>
            </a:solidFill>
          </a:ln>
        </p:spPr>
        <p:txBody>
          <a:bodyPr vert="horz" lIns="93068" tIns="46534" rIns="93068" bIns="46534" rtlCol="0" anchor="ctr"/>
          <a:lstStyle/>
          <a:p>
            <a:endParaRPr lang="en-GB"/>
          </a:p>
        </p:txBody>
      </p:sp>
      <p:sp>
        <p:nvSpPr>
          <p:cNvPr id="5" name="Notes Placeholder 4"/>
          <p:cNvSpPr>
            <a:spLocks noGrp="1"/>
          </p:cNvSpPr>
          <p:nvPr>
            <p:ph type="body" sz="quarter" idx="3"/>
          </p:nvPr>
        </p:nvSpPr>
        <p:spPr>
          <a:xfrm>
            <a:off x="688976" y="4760397"/>
            <a:ext cx="5511800" cy="4509849"/>
          </a:xfrm>
          <a:prstGeom prst="rect">
            <a:avLst/>
          </a:prstGeom>
        </p:spPr>
        <p:txBody>
          <a:bodyPr vert="horz" lIns="93068" tIns="46534" rIns="93068" bIns="4653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9054"/>
            <a:ext cx="2985558" cy="501094"/>
          </a:xfrm>
          <a:prstGeom prst="rect">
            <a:avLst/>
          </a:prstGeom>
        </p:spPr>
        <p:txBody>
          <a:bodyPr vert="horz" lIns="93068" tIns="46534" rIns="93068" bIns="46534" rtlCol="0" anchor="b"/>
          <a:lstStyle>
            <a:lvl1pPr algn="l">
              <a:defRPr sz="1200"/>
            </a:lvl1pPr>
          </a:lstStyle>
          <a:p>
            <a:endParaRPr lang="en-GB"/>
          </a:p>
        </p:txBody>
      </p:sp>
      <p:sp>
        <p:nvSpPr>
          <p:cNvPr id="7" name="Slide Number Placeholder 6"/>
          <p:cNvSpPr>
            <a:spLocks noGrp="1"/>
          </p:cNvSpPr>
          <p:nvPr>
            <p:ph type="sldNum" sz="quarter" idx="5"/>
          </p:nvPr>
        </p:nvSpPr>
        <p:spPr>
          <a:xfrm>
            <a:off x="3902598" y="9519054"/>
            <a:ext cx="2985558" cy="501094"/>
          </a:xfrm>
          <a:prstGeom prst="rect">
            <a:avLst/>
          </a:prstGeom>
        </p:spPr>
        <p:txBody>
          <a:bodyPr vert="horz" lIns="93068" tIns="46534" rIns="93068" bIns="46534" rtlCol="0" anchor="b"/>
          <a:lstStyle>
            <a:lvl1pPr algn="r">
              <a:defRPr sz="1200"/>
            </a:lvl1pPr>
          </a:lstStyle>
          <a:p>
            <a:fld id="{DB5EC75F-4CAE-4570-87BA-944F4D14C66B}" type="slidenum">
              <a:rPr lang="en-GB" smtClean="0"/>
              <a:t>‹#›</a:t>
            </a:fld>
            <a:endParaRPr lang="en-GB"/>
          </a:p>
        </p:txBody>
      </p:sp>
    </p:spTree>
    <p:extLst>
      <p:ext uri="{BB962C8B-B14F-4D97-AF65-F5344CB8AC3E}">
        <p14:creationId xmlns:p14="http://schemas.microsoft.com/office/powerpoint/2010/main" val="2804742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50888"/>
            <a:ext cx="6680200" cy="3759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5EC75F-4CAE-4570-87BA-944F4D14C66B}" type="slidenum">
              <a:rPr lang="en-GB" smtClean="0"/>
              <a:t>2</a:t>
            </a:fld>
            <a:endParaRPr lang="en-GB"/>
          </a:p>
        </p:txBody>
      </p:sp>
    </p:spTree>
    <p:extLst>
      <p:ext uri="{BB962C8B-B14F-4D97-AF65-F5344CB8AC3E}">
        <p14:creationId xmlns:p14="http://schemas.microsoft.com/office/powerpoint/2010/main" val="529073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04775" y="750888"/>
            <a:ext cx="6680200" cy="37592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DB5EC75F-4CAE-4570-87BA-944F4D14C66B}" type="slidenum">
              <a:rPr lang="en-GB" smtClean="0"/>
              <a:t>5</a:t>
            </a:fld>
            <a:endParaRPr lang="en-GB"/>
          </a:p>
        </p:txBody>
      </p:sp>
    </p:spTree>
    <p:extLst>
      <p:ext uri="{BB962C8B-B14F-4D97-AF65-F5344CB8AC3E}">
        <p14:creationId xmlns:p14="http://schemas.microsoft.com/office/powerpoint/2010/main" val="3755217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04775" y="750888"/>
            <a:ext cx="6680200" cy="37592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DB5EC75F-4CAE-4570-87BA-944F4D14C66B}" type="slidenum">
              <a:rPr lang="en-GB" smtClean="0"/>
              <a:t>6</a:t>
            </a:fld>
            <a:endParaRPr lang="en-GB"/>
          </a:p>
        </p:txBody>
      </p:sp>
    </p:spTree>
    <p:extLst>
      <p:ext uri="{BB962C8B-B14F-4D97-AF65-F5344CB8AC3E}">
        <p14:creationId xmlns:p14="http://schemas.microsoft.com/office/powerpoint/2010/main" val="3149827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04775" y="750888"/>
            <a:ext cx="6680200" cy="3759200"/>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DB5EC75F-4CAE-4570-87BA-944F4D14C66B}" type="slidenum">
              <a:rPr lang="en-GB" smtClean="0"/>
              <a:t>14</a:t>
            </a:fld>
            <a:endParaRPr lang="en-GB"/>
          </a:p>
        </p:txBody>
      </p:sp>
    </p:spTree>
    <p:extLst>
      <p:ext uri="{BB962C8B-B14F-4D97-AF65-F5344CB8AC3E}">
        <p14:creationId xmlns:p14="http://schemas.microsoft.com/office/powerpoint/2010/main" val="233776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50888"/>
            <a:ext cx="6680200" cy="3759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5EC75F-4CAE-4570-87BA-944F4D14C66B}" type="slidenum">
              <a:rPr lang="en-GB" smtClean="0"/>
              <a:t>32</a:t>
            </a:fld>
            <a:endParaRPr lang="en-GB"/>
          </a:p>
        </p:txBody>
      </p:sp>
    </p:spTree>
    <p:extLst>
      <p:ext uri="{BB962C8B-B14F-4D97-AF65-F5344CB8AC3E}">
        <p14:creationId xmlns:p14="http://schemas.microsoft.com/office/powerpoint/2010/main" val="9909100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4" y="283"/>
            <a:ext cx="12190993" cy="6857434"/>
          </a:xfrm>
          <a:prstGeom prst="rect">
            <a:avLst/>
          </a:prstGeom>
        </p:spPr>
      </p:pic>
      <p:pic>
        <p:nvPicPr>
          <p:cNvPr id="11" name="Picture 10" descr="STEP_Logo_Strap_white.ai"/>
          <p:cNvPicPr>
            <a:picLocks noChangeAspect="1"/>
          </p:cNvPicPr>
          <p:nvPr userDrawn="1"/>
        </p:nvPicPr>
        <p:blipFill rotWithShape="1">
          <a:blip r:embed="rId3" cstate="print">
            <a:extLst>
              <a:ext uri="{28A0092B-C50C-407E-A947-70E740481C1C}">
                <a14:useLocalDpi xmlns:a14="http://schemas.microsoft.com/office/drawing/2010/main" val="0"/>
              </a:ext>
            </a:extLst>
          </a:blip>
          <a:srcRect l="27232" t="38531" r="27232" b="38531"/>
          <a:stretch/>
        </p:blipFill>
        <p:spPr>
          <a:xfrm>
            <a:off x="9092710" y="5910432"/>
            <a:ext cx="2555108" cy="682162"/>
          </a:xfrm>
          <a:prstGeom prst="rect">
            <a:avLst/>
          </a:prstGeom>
        </p:spPr>
      </p:pic>
      <p:pic>
        <p:nvPicPr>
          <p:cNvPr id="1026"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2365489"/>
            <a:ext cx="11218333" cy="96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 y="3597721"/>
            <a:ext cx="5454649" cy="50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ubtitle 2"/>
          <p:cNvSpPr>
            <a:spLocks noGrp="1"/>
          </p:cNvSpPr>
          <p:nvPr>
            <p:ph type="subTitle" idx="1"/>
          </p:nvPr>
        </p:nvSpPr>
        <p:spPr>
          <a:xfrm>
            <a:off x="337078" y="3681802"/>
            <a:ext cx="5027401" cy="352313"/>
          </a:xfrm>
        </p:spPr>
        <p:txBody>
          <a:bodyPr>
            <a:normAutofit/>
          </a:bodyPr>
          <a:lstStyle>
            <a:lvl1pPr marL="0" indent="0" algn="l">
              <a:buNone/>
              <a:defRPr sz="160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2" name="Title 1"/>
          <p:cNvSpPr>
            <a:spLocks noGrp="1"/>
          </p:cNvSpPr>
          <p:nvPr>
            <p:ph type="ctrTitle"/>
          </p:nvPr>
        </p:nvSpPr>
        <p:spPr>
          <a:xfrm>
            <a:off x="301214" y="2097742"/>
            <a:ext cx="10657241" cy="1502709"/>
          </a:xfrm>
        </p:spPr>
        <p:txBody>
          <a:bodyPr>
            <a:normAutofit/>
          </a:bodyPr>
          <a:lstStyle>
            <a:lvl1pPr algn="l">
              <a:defRPr sz="36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2417245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524852B-D607-4504-A374-872EB42D8AD9}" type="datetime1">
              <a:rPr lang="en-GB" smtClean="0"/>
              <a:t>15/11/2022</a:t>
            </a:fld>
            <a:endParaRPr lang="en-GB"/>
          </a:p>
        </p:txBody>
      </p:sp>
      <p:sp>
        <p:nvSpPr>
          <p:cNvPr id="6" name="Slide Number Placeholder 5"/>
          <p:cNvSpPr>
            <a:spLocks noGrp="1"/>
          </p:cNvSpPr>
          <p:nvPr>
            <p:ph type="sldNum" sz="quarter" idx="12"/>
          </p:nvPr>
        </p:nvSpPr>
        <p:spPr/>
        <p:txBody>
          <a:bodyPr/>
          <a:lstStyle/>
          <a:p>
            <a:fld id="{6A161F47-20D0-4C86-8B77-9039A1A577CF}" type="slidenum">
              <a:rPr lang="en-GB" smtClean="0"/>
              <a:t>‹#›</a:t>
            </a:fld>
            <a:endParaRPr lang="en-GB"/>
          </a:p>
        </p:txBody>
      </p:sp>
      <p:sp>
        <p:nvSpPr>
          <p:cNvPr id="7" name="Footer Placeholder 4"/>
          <p:cNvSpPr>
            <a:spLocks noGrp="1"/>
          </p:cNvSpPr>
          <p:nvPr>
            <p:ph type="ftr" sz="quarter" idx="3"/>
          </p:nvPr>
        </p:nvSpPr>
        <p:spPr>
          <a:xfrm>
            <a:off x="1349828" y="6468610"/>
            <a:ext cx="3860800" cy="365125"/>
          </a:xfrm>
          <a:prstGeom prst="rect">
            <a:avLst/>
          </a:prstGeom>
        </p:spPr>
        <p:txBody>
          <a:bodyPr vert="horz" lIns="91440" tIns="45720" rIns="91440" bIns="45720" rtlCol="0" anchor="ctr"/>
          <a:lstStyle>
            <a:lvl1pPr algn="l">
              <a:defRPr sz="1200">
                <a:solidFill>
                  <a:schemeClr val="tx1"/>
                </a:solidFill>
                <a:latin typeface="Arial" panose="020B0604020202020204" pitchFamily="34" charset="0"/>
                <a:cs typeface="Arial" panose="020B0604020202020204" pitchFamily="34" charset="0"/>
              </a:defRPr>
            </a:lvl1pPr>
          </a:lstStyle>
          <a:p>
            <a:r>
              <a:rPr lang="en-US"/>
              <a:t>STEP June 2022 Conference</a:t>
            </a:r>
            <a:endParaRPr lang="en-GB"/>
          </a:p>
        </p:txBody>
      </p:sp>
    </p:spTree>
    <p:extLst>
      <p:ext uri="{BB962C8B-B14F-4D97-AF65-F5344CB8AC3E}">
        <p14:creationId xmlns:p14="http://schemas.microsoft.com/office/powerpoint/2010/main" val="2975872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A161F47-20D0-4C86-8B77-9039A1A577CF}" type="slidenum">
              <a:rPr lang="en-GB" smtClean="0"/>
              <a:t>‹#›</a:t>
            </a:fld>
            <a:endParaRPr lang="en-GB"/>
          </a:p>
        </p:txBody>
      </p:sp>
      <p:sp>
        <p:nvSpPr>
          <p:cNvPr id="7" name="Round Single Corner Rectangle 6"/>
          <p:cNvSpPr/>
          <p:nvPr userDrawn="1"/>
        </p:nvSpPr>
        <p:spPr>
          <a:xfrm flipV="1">
            <a:off x="-1" y="2008086"/>
            <a:ext cx="11280309" cy="934754"/>
          </a:xfrm>
          <a:prstGeom prst="round1Rect">
            <a:avLst>
              <a:gd name="adj" fmla="val 50000"/>
            </a:avLst>
          </a:prstGeom>
          <a:solidFill>
            <a:srgbClr val="E2491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solidFill>
                <a:srgbClr val="4891DC"/>
              </a:solidFill>
            </a:endParaRPr>
          </a:p>
        </p:txBody>
      </p:sp>
      <p:sp>
        <p:nvSpPr>
          <p:cNvPr id="8" name="Rectangle 7"/>
          <p:cNvSpPr/>
          <p:nvPr userDrawn="1"/>
        </p:nvSpPr>
        <p:spPr>
          <a:xfrm>
            <a:off x="0" y="-10758"/>
            <a:ext cx="12192000" cy="1621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3" name="Text Placeholder 2"/>
          <p:cNvSpPr>
            <a:spLocks noGrp="1"/>
          </p:cNvSpPr>
          <p:nvPr>
            <p:ph type="body" idx="1"/>
          </p:nvPr>
        </p:nvSpPr>
        <p:spPr>
          <a:xfrm>
            <a:off x="286716" y="2065464"/>
            <a:ext cx="10363200" cy="673996"/>
          </a:xfrm>
        </p:spPr>
        <p:txBody>
          <a:bodyPr anchor="b">
            <a:normAutofit/>
          </a:bodyPr>
          <a:lstStyle>
            <a:lvl1pPr marL="0" indent="0">
              <a:buNone/>
              <a:defRPr sz="2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Footer Placeholder 4"/>
          <p:cNvSpPr>
            <a:spLocks noGrp="1"/>
          </p:cNvSpPr>
          <p:nvPr>
            <p:ph type="ftr" sz="quarter" idx="3"/>
          </p:nvPr>
        </p:nvSpPr>
        <p:spPr>
          <a:xfrm>
            <a:off x="1349828" y="6468610"/>
            <a:ext cx="3860800" cy="365125"/>
          </a:xfrm>
          <a:prstGeom prst="rect">
            <a:avLst/>
          </a:prstGeom>
        </p:spPr>
        <p:txBody>
          <a:bodyPr vert="horz" lIns="91440" tIns="45720" rIns="91440" bIns="45720" rtlCol="0" anchor="ctr"/>
          <a:lstStyle>
            <a:lvl1pPr algn="l">
              <a:defRPr sz="1200">
                <a:solidFill>
                  <a:schemeClr val="tx1"/>
                </a:solidFill>
                <a:latin typeface="Arial" panose="020B0604020202020204" pitchFamily="34" charset="0"/>
                <a:cs typeface="Arial" panose="020B0604020202020204" pitchFamily="34" charset="0"/>
              </a:defRPr>
            </a:lvl1pPr>
          </a:lstStyle>
          <a:p>
            <a:r>
              <a:rPr lang="en-US"/>
              <a:t>STEP June 2022 Conference</a:t>
            </a:r>
            <a:endParaRPr lang="en-GB"/>
          </a:p>
        </p:txBody>
      </p:sp>
    </p:spTree>
    <p:extLst>
      <p:ext uri="{BB962C8B-B14F-4D97-AF65-F5344CB8AC3E}">
        <p14:creationId xmlns:p14="http://schemas.microsoft.com/office/powerpoint/2010/main" val="4057987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868CF13-FA14-44AF-AD99-E61F22CE6134}" type="datetime1">
              <a:rPr lang="en-GB" smtClean="0"/>
              <a:t>15/11/2022</a:t>
            </a:fld>
            <a:endParaRPr lang="en-GB"/>
          </a:p>
        </p:txBody>
      </p:sp>
      <p:sp>
        <p:nvSpPr>
          <p:cNvPr id="7" name="Slide Number Placeholder 6"/>
          <p:cNvSpPr>
            <a:spLocks noGrp="1"/>
          </p:cNvSpPr>
          <p:nvPr>
            <p:ph type="sldNum" sz="quarter" idx="12"/>
          </p:nvPr>
        </p:nvSpPr>
        <p:spPr/>
        <p:txBody>
          <a:bodyPr/>
          <a:lstStyle/>
          <a:p>
            <a:fld id="{6A161F47-20D0-4C86-8B77-9039A1A577CF}" type="slidenum">
              <a:rPr lang="en-GB" smtClean="0"/>
              <a:t>‹#›</a:t>
            </a:fld>
            <a:endParaRPr lang="en-GB"/>
          </a:p>
        </p:txBody>
      </p:sp>
      <p:sp>
        <p:nvSpPr>
          <p:cNvPr id="8" name="Footer Placeholder 4"/>
          <p:cNvSpPr>
            <a:spLocks noGrp="1"/>
          </p:cNvSpPr>
          <p:nvPr>
            <p:ph type="ftr" sz="quarter" idx="3"/>
          </p:nvPr>
        </p:nvSpPr>
        <p:spPr>
          <a:xfrm>
            <a:off x="1349828" y="6468610"/>
            <a:ext cx="3860800" cy="365125"/>
          </a:xfrm>
          <a:prstGeom prst="rect">
            <a:avLst/>
          </a:prstGeom>
        </p:spPr>
        <p:txBody>
          <a:bodyPr vert="horz" lIns="91440" tIns="45720" rIns="91440" bIns="45720" rtlCol="0" anchor="ctr"/>
          <a:lstStyle>
            <a:lvl1pPr algn="l">
              <a:defRPr sz="1200">
                <a:solidFill>
                  <a:schemeClr val="tx1"/>
                </a:solidFill>
                <a:latin typeface="Arial" panose="020B0604020202020204" pitchFamily="34" charset="0"/>
                <a:cs typeface="Arial" panose="020B0604020202020204" pitchFamily="34" charset="0"/>
              </a:defRPr>
            </a:lvl1pPr>
          </a:lstStyle>
          <a:p>
            <a:r>
              <a:rPr lang="en-US"/>
              <a:t>STEP June 2022 Conference</a:t>
            </a:r>
            <a:endParaRPr lang="en-GB"/>
          </a:p>
        </p:txBody>
      </p:sp>
    </p:spTree>
    <p:extLst>
      <p:ext uri="{BB962C8B-B14F-4D97-AF65-F5344CB8AC3E}">
        <p14:creationId xmlns:p14="http://schemas.microsoft.com/office/powerpoint/2010/main" val="1914079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769276C-ED91-4937-9A4F-94AC79EB46DB}" type="datetime1">
              <a:rPr lang="en-GB" smtClean="0"/>
              <a:t>15/11/2022</a:t>
            </a:fld>
            <a:endParaRPr lang="en-GB"/>
          </a:p>
        </p:txBody>
      </p:sp>
      <p:sp>
        <p:nvSpPr>
          <p:cNvPr id="9" name="Slide Number Placeholder 8"/>
          <p:cNvSpPr>
            <a:spLocks noGrp="1"/>
          </p:cNvSpPr>
          <p:nvPr>
            <p:ph type="sldNum" sz="quarter" idx="12"/>
          </p:nvPr>
        </p:nvSpPr>
        <p:spPr/>
        <p:txBody>
          <a:bodyPr/>
          <a:lstStyle/>
          <a:p>
            <a:fld id="{6A161F47-20D0-4C86-8B77-9039A1A577CF}" type="slidenum">
              <a:rPr lang="en-GB" smtClean="0"/>
              <a:t>‹#›</a:t>
            </a:fld>
            <a:endParaRPr lang="en-GB"/>
          </a:p>
        </p:txBody>
      </p:sp>
      <p:sp>
        <p:nvSpPr>
          <p:cNvPr id="10" name="Footer Placeholder 4"/>
          <p:cNvSpPr>
            <a:spLocks noGrp="1"/>
          </p:cNvSpPr>
          <p:nvPr>
            <p:ph type="ftr" sz="quarter" idx="13"/>
          </p:nvPr>
        </p:nvSpPr>
        <p:spPr>
          <a:xfrm>
            <a:off x="1349828" y="6468610"/>
            <a:ext cx="3860800" cy="365125"/>
          </a:xfrm>
          <a:prstGeom prst="rect">
            <a:avLst/>
          </a:prstGeom>
        </p:spPr>
        <p:txBody>
          <a:bodyPr vert="horz" lIns="91440" tIns="45720" rIns="91440" bIns="45720" rtlCol="0" anchor="ctr"/>
          <a:lstStyle>
            <a:lvl1pPr algn="l">
              <a:defRPr sz="1200">
                <a:solidFill>
                  <a:schemeClr val="tx1"/>
                </a:solidFill>
                <a:latin typeface="Arial" panose="020B0604020202020204" pitchFamily="34" charset="0"/>
                <a:cs typeface="Arial" panose="020B0604020202020204" pitchFamily="34" charset="0"/>
              </a:defRPr>
            </a:lvl1pPr>
          </a:lstStyle>
          <a:p>
            <a:r>
              <a:rPr lang="en-US"/>
              <a:t>STEP June 2022 Conference</a:t>
            </a:r>
            <a:endParaRPr lang="en-GB"/>
          </a:p>
        </p:txBody>
      </p:sp>
    </p:spTree>
    <p:extLst>
      <p:ext uri="{BB962C8B-B14F-4D97-AF65-F5344CB8AC3E}">
        <p14:creationId xmlns:p14="http://schemas.microsoft.com/office/powerpoint/2010/main" val="2335536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4DB4E91-06DF-4F6E-B89E-A22A349E6689}" type="datetime1">
              <a:rPr lang="en-GB" smtClean="0"/>
              <a:t>15/11/2022</a:t>
            </a:fld>
            <a:endParaRPr lang="en-GB"/>
          </a:p>
        </p:txBody>
      </p:sp>
      <p:sp>
        <p:nvSpPr>
          <p:cNvPr id="5" name="Slide Number Placeholder 4"/>
          <p:cNvSpPr>
            <a:spLocks noGrp="1"/>
          </p:cNvSpPr>
          <p:nvPr>
            <p:ph type="sldNum" sz="quarter" idx="12"/>
          </p:nvPr>
        </p:nvSpPr>
        <p:spPr/>
        <p:txBody>
          <a:bodyPr/>
          <a:lstStyle/>
          <a:p>
            <a:fld id="{6A161F47-20D0-4C86-8B77-9039A1A577CF}" type="slidenum">
              <a:rPr lang="en-GB" smtClean="0"/>
              <a:t>‹#›</a:t>
            </a:fld>
            <a:endParaRPr lang="en-GB"/>
          </a:p>
        </p:txBody>
      </p:sp>
      <p:sp>
        <p:nvSpPr>
          <p:cNvPr id="6" name="Footer Placeholder 4"/>
          <p:cNvSpPr>
            <a:spLocks noGrp="1"/>
          </p:cNvSpPr>
          <p:nvPr>
            <p:ph type="ftr" sz="quarter" idx="3"/>
          </p:nvPr>
        </p:nvSpPr>
        <p:spPr>
          <a:xfrm>
            <a:off x="1349828" y="6468610"/>
            <a:ext cx="3860800" cy="365125"/>
          </a:xfrm>
          <a:prstGeom prst="rect">
            <a:avLst/>
          </a:prstGeom>
        </p:spPr>
        <p:txBody>
          <a:bodyPr vert="horz" lIns="91440" tIns="45720" rIns="91440" bIns="45720" rtlCol="0" anchor="ctr"/>
          <a:lstStyle>
            <a:lvl1pPr algn="l">
              <a:defRPr sz="1200">
                <a:solidFill>
                  <a:schemeClr val="tx1"/>
                </a:solidFill>
                <a:latin typeface="Arial" panose="020B0604020202020204" pitchFamily="34" charset="0"/>
                <a:cs typeface="Arial" panose="020B0604020202020204" pitchFamily="34" charset="0"/>
              </a:defRPr>
            </a:lvl1pPr>
          </a:lstStyle>
          <a:p>
            <a:r>
              <a:rPr lang="en-US"/>
              <a:t>STEP June 2022 Conference</a:t>
            </a:r>
            <a:endParaRPr lang="en-GB"/>
          </a:p>
        </p:txBody>
      </p:sp>
    </p:spTree>
    <p:extLst>
      <p:ext uri="{BB962C8B-B14F-4D97-AF65-F5344CB8AC3E}">
        <p14:creationId xmlns:p14="http://schemas.microsoft.com/office/powerpoint/2010/main" val="1406320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2FB700-10ED-435F-BE4D-B197496B5DC6}" type="datetime1">
              <a:rPr lang="en-GB" smtClean="0"/>
              <a:t>15/11/2022</a:t>
            </a:fld>
            <a:endParaRPr lang="en-GB"/>
          </a:p>
        </p:txBody>
      </p:sp>
      <p:sp>
        <p:nvSpPr>
          <p:cNvPr id="4" name="Slide Number Placeholder 3"/>
          <p:cNvSpPr>
            <a:spLocks noGrp="1"/>
          </p:cNvSpPr>
          <p:nvPr>
            <p:ph type="sldNum" sz="quarter" idx="12"/>
          </p:nvPr>
        </p:nvSpPr>
        <p:spPr/>
        <p:txBody>
          <a:bodyPr/>
          <a:lstStyle/>
          <a:p>
            <a:fld id="{6A161F47-20D0-4C86-8B77-9039A1A577CF}" type="slidenum">
              <a:rPr lang="en-GB" smtClean="0"/>
              <a:t>‹#›</a:t>
            </a:fld>
            <a:endParaRPr lang="en-GB"/>
          </a:p>
        </p:txBody>
      </p:sp>
      <p:sp>
        <p:nvSpPr>
          <p:cNvPr id="5" name="Footer Placeholder 4"/>
          <p:cNvSpPr>
            <a:spLocks noGrp="1"/>
          </p:cNvSpPr>
          <p:nvPr>
            <p:ph type="ftr" sz="quarter" idx="3"/>
          </p:nvPr>
        </p:nvSpPr>
        <p:spPr>
          <a:xfrm>
            <a:off x="1349828" y="6468610"/>
            <a:ext cx="3860800" cy="365125"/>
          </a:xfrm>
          <a:prstGeom prst="rect">
            <a:avLst/>
          </a:prstGeom>
        </p:spPr>
        <p:txBody>
          <a:bodyPr vert="horz" lIns="91440" tIns="45720" rIns="91440" bIns="45720" rtlCol="0" anchor="ctr"/>
          <a:lstStyle>
            <a:lvl1pPr algn="l">
              <a:defRPr sz="1200">
                <a:solidFill>
                  <a:schemeClr val="tx1"/>
                </a:solidFill>
                <a:latin typeface="Arial" panose="020B0604020202020204" pitchFamily="34" charset="0"/>
                <a:cs typeface="Arial" panose="020B0604020202020204" pitchFamily="34" charset="0"/>
              </a:defRPr>
            </a:lvl1pPr>
          </a:lstStyle>
          <a:p>
            <a:r>
              <a:rPr lang="en-US"/>
              <a:t>STEP June 2022 Conference</a:t>
            </a:r>
            <a:endParaRPr lang="en-GB"/>
          </a:p>
        </p:txBody>
      </p:sp>
    </p:spTree>
    <p:extLst>
      <p:ext uri="{BB962C8B-B14F-4D97-AF65-F5344CB8AC3E}">
        <p14:creationId xmlns:p14="http://schemas.microsoft.com/office/powerpoint/2010/main" val="3332395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ound Single Corner Rectangle 6"/>
          <p:cNvSpPr/>
          <p:nvPr userDrawn="1"/>
        </p:nvSpPr>
        <p:spPr>
          <a:xfrm flipV="1">
            <a:off x="0" y="363086"/>
            <a:ext cx="11280309" cy="934754"/>
          </a:xfrm>
          <a:prstGeom prst="round1Rect">
            <a:avLst>
              <a:gd name="adj" fmla="val 50000"/>
            </a:avLst>
          </a:prstGeom>
          <a:solidFill>
            <a:srgbClr val="E2491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solidFill>
                <a:srgbClr val="4891DC"/>
              </a:solidFill>
            </a:endParaRPr>
          </a:p>
        </p:txBody>
      </p:sp>
      <p:sp>
        <p:nvSpPr>
          <p:cNvPr id="2" name="Title Placeholder 1"/>
          <p:cNvSpPr>
            <a:spLocks noGrp="1"/>
          </p:cNvSpPr>
          <p:nvPr>
            <p:ph type="title"/>
          </p:nvPr>
        </p:nvSpPr>
        <p:spPr>
          <a:xfrm>
            <a:off x="272528" y="274638"/>
            <a:ext cx="10700273"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333821"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3836895" y="402194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23221D-D399-43D3-B98A-AC102C90E0D8}" type="datetime1">
              <a:rPr lang="en-GB" smtClean="0"/>
              <a:t>15/11/2022</a:t>
            </a:fld>
            <a:endParaRPr lang="en-GB"/>
          </a:p>
        </p:txBody>
      </p:sp>
      <p:sp>
        <p:nvSpPr>
          <p:cNvPr id="5" name="Footer Placeholder 4"/>
          <p:cNvSpPr>
            <a:spLocks noGrp="1"/>
          </p:cNvSpPr>
          <p:nvPr>
            <p:ph type="ftr" sz="quarter" idx="3"/>
          </p:nvPr>
        </p:nvSpPr>
        <p:spPr>
          <a:xfrm>
            <a:off x="1349828" y="6468610"/>
            <a:ext cx="3860800" cy="365125"/>
          </a:xfrm>
          <a:prstGeom prst="rect">
            <a:avLst/>
          </a:prstGeom>
        </p:spPr>
        <p:txBody>
          <a:bodyPr vert="horz" lIns="91440" tIns="45720" rIns="91440" bIns="45720" rtlCol="0" anchor="ctr"/>
          <a:lstStyle>
            <a:lvl1pPr algn="l">
              <a:defRPr sz="1200">
                <a:solidFill>
                  <a:schemeClr val="tx1"/>
                </a:solidFill>
                <a:latin typeface="Arial" panose="020B0604020202020204" pitchFamily="34" charset="0"/>
                <a:cs typeface="Arial" panose="020B0604020202020204" pitchFamily="34" charset="0"/>
              </a:defRPr>
            </a:lvl1pPr>
          </a:lstStyle>
          <a:p>
            <a:r>
              <a:rPr lang="en-US"/>
              <a:t>STEP June 2022 Conference</a:t>
            </a:r>
            <a:endParaRPr lang="en-GB"/>
          </a:p>
        </p:txBody>
      </p:sp>
      <p:sp>
        <p:nvSpPr>
          <p:cNvPr id="6" name="Slide Number Placeholder 5"/>
          <p:cNvSpPr>
            <a:spLocks noGrp="1"/>
          </p:cNvSpPr>
          <p:nvPr>
            <p:ph type="sldNum" sz="quarter" idx="4"/>
          </p:nvPr>
        </p:nvSpPr>
        <p:spPr>
          <a:xfrm>
            <a:off x="270021" y="6378124"/>
            <a:ext cx="571801" cy="365125"/>
          </a:xfrm>
          <a:prstGeom prst="rect">
            <a:avLst/>
          </a:prstGeom>
        </p:spPr>
        <p:txBody>
          <a:bodyPr vert="horz" lIns="91440" tIns="45720" rIns="91440" bIns="45720" rtlCol="0" anchor="ctr"/>
          <a:lstStyle>
            <a:lvl1pPr algn="l">
              <a:defRPr sz="1200">
                <a:solidFill>
                  <a:schemeClr val="tx1"/>
                </a:solidFill>
                <a:latin typeface="Arial" panose="020B0604020202020204" pitchFamily="34" charset="0"/>
                <a:cs typeface="Arial" panose="020B0604020202020204" pitchFamily="34" charset="0"/>
              </a:defRPr>
            </a:lvl1pPr>
          </a:lstStyle>
          <a:p>
            <a:fld id="{6A161F47-20D0-4C86-8B77-9039A1A577CF}" type="slidenum">
              <a:rPr lang="en-GB" smtClean="0"/>
              <a:pPr/>
              <a:t>‹#›</a:t>
            </a:fld>
            <a:endParaRPr lang="en-GB"/>
          </a:p>
        </p:txBody>
      </p:sp>
      <p:pic>
        <p:nvPicPr>
          <p:cNvPr id="8" name="Picture 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107565" y="6232664"/>
            <a:ext cx="1647676" cy="386875"/>
          </a:xfrm>
          <a:prstGeom prst="rect">
            <a:avLst/>
          </a:prstGeom>
        </p:spPr>
      </p:pic>
    </p:spTree>
    <p:extLst>
      <p:ext uri="{BB962C8B-B14F-4D97-AF65-F5344CB8AC3E}">
        <p14:creationId xmlns:p14="http://schemas.microsoft.com/office/powerpoint/2010/main" val="885246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dt="0"/>
  <p:txStyles>
    <p:titleStyle>
      <a:lvl1pPr algn="l" defTabSz="914400" rtl="0" eaLnBrk="1" latinLnBrk="0" hangingPunct="1">
        <a:spcBef>
          <a:spcPct val="0"/>
        </a:spcBef>
        <a:buNone/>
        <a:defRPr sz="320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spcBef>
          <a:spcPct val="20000"/>
        </a:spcBef>
        <a:buFontTx/>
        <a:buNone/>
        <a:defRPr sz="2000" kern="1200">
          <a:solidFill>
            <a:schemeClr val="tx1"/>
          </a:solidFill>
          <a:latin typeface="Arial" panose="020B0604020202020204" pitchFamily="34" charset="0"/>
          <a:ea typeface="+mn-ea"/>
          <a:cs typeface="Arial" panose="020B0604020202020204" pitchFamily="34" charset="0"/>
        </a:defRPr>
      </a:lvl1pPr>
      <a:lvl2pPr marL="631825" indent="-360363"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en.wikipedia.org/wiki/Flag_of_Italy"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en.wikipedia.org/wiki/Flag_of_Italy" TargetMode="External"/><Relationship Id="rId7" Type="http://schemas.openxmlformats.org/officeDocument/2006/relationships/image" Target="../media/image30.sv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hyperlink" Target="https://pixabay.com/illustrations/spain-flag-heraldry-red-yellow-2906824/"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en.wikipedia.org/wiki/Flag_of_Italy" TargetMode="External"/><Relationship Id="rId7" Type="http://schemas.openxmlformats.org/officeDocument/2006/relationships/image" Target="../media/image30.sv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3.svg"/><Relationship Id="rId5" Type="http://schemas.openxmlformats.org/officeDocument/2006/relationships/image" Target="../media/image28.sv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hyperlink" Target="https://pixabay.com/illustrations/spain-flag-heraldry-red-yellow-2906824/"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3.svg"/><Relationship Id="rId3" Type="http://schemas.openxmlformats.org/officeDocument/2006/relationships/hyperlink" Target="https://en.wikipedia.org/wiki/Flag_of_Italy" TargetMode="External"/><Relationship Id="rId7" Type="http://schemas.openxmlformats.org/officeDocument/2006/relationships/image" Target="../media/image30.svg"/><Relationship Id="rId12"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hyperlink" Target="https://www.privateinternetaccess.com/blog/2012/05/big-brother-is-watching-007-style/" TargetMode="External"/><Relationship Id="rId5" Type="http://schemas.openxmlformats.org/officeDocument/2006/relationships/image" Target="../media/image28.svg"/><Relationship Id="rId10" Type="http://schemas.openxmlformats.org/officeDocument/2006/relationships/image" Target="../media/image34.jpeg"/><Relationship Id="rId4" Type="http://schemas.openxmlformats.org/officeDocument/2006/relationships/image" Target="../media/image27.png"/><Relationship Id="rId9" Type="http://schemas.openxmlformats.org/officeDocument/2006/relationships/hyperlink" Target="https://pixabay.com/illustrations/spain-flag-heraldry-red-yellow-2906824/"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6.jpg"/><Relationship Id="rId7"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hyperlink" Target="https://www.publicdomainpictures.net/view-image.php?image=332021&amp;picture=navrh-motivu-vlajky-izrael" TargetMode="External"/><Relationship Id="rId3" Type="http://schemas.openxmlformats.org/officeDocument/2006/relationships/hyperlink" Target="https://en.wikipedia.org/wiki/Flag_of_Italy" TargetMode="External"/><Relationship Id="rId7" Type="http://schemas.openxmlformats.org/officeDocument/2006/relationships/image" Target="../media/image30.svg"/><Relationship Id="rId12" Type="http://schemas.openxmlformats.org/officeDocument/2006/relationships/image" Target="../media/image35.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3.svg"/><Relationship Id="rId5" Type="http://schemas.openxmlformats.org/officeDocument/2006/relationships/image" Target="../media/image28.sv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hyperlink" Target="https://pixabay.com/illustrations/spain-flag-heraldry-red-yellow-2906824/"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en.wikipedia.org/wiki/Flag_of_Italy" TargetMode="External"/><Relationship Id="rId7" Type="http://schemas.openxmlformats.org/officeDocument/2006/relationships/image" Target="../media/image28.sv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40.svg"/><Relationship Id="rId5" Type="http://schemas.openxmlformats.org/officeDocument/2006/relationships/hyperlink" Target="https://freepngimg.com/png/33030-earth-image" TargetMode="External"/><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image" Target="../media/image38.svg"/></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hyperlink" Target="mailto:drjtaic@law-intax.com" TargetMode="External"/><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7.png"/><Relationship Id="rId4" Type="http://schemas.openxmlformats.org/officeDocument/2006/relationships/image" Target="../media/image42.jpeg"/><Relationship Id="rId9" Type="http://schemas.openxmlformats.org/officeDocument/2006/relationships/hyperlink" Target="mailto:Sonia.Velasco@cuatrecasas.co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svg"/><Relationship Id="rId3" Type="http://schemas.openxmlformats.org/officeDocument/2006/relationships/image" Target="../media/image19.svg"/><Relationship Id="rId7" Type="http://schemas.openxmlformats.org/officeDocument/2006/relationships/image" Target="../media/image21.svg"/><Relationship Id="rId12"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4.svg"/><Relationship Id="rId5" Type="http://schemas.openxmlformats.org/officeDocument/2006/relationships/hyperlink" Target="https://en.wikipedia.org/wiki/Flag_of_Italy" TargetMode="External"/><Relationship Id="rId10"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hyperlink" Target="https://wikitravel.org/it/File:Flag_of_the_Netherlands.svg"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with medium confidence">
            <a:extLst>
              <a:ext uri="{FF2B5EF4-FFF2-40B4-BE49-F238E27FC236}">
                <a16:creationId xmlns:a16="http://schemas.microsoft.com/office/drawing/2014/main" id="{790E7D6F-D8B1-8EAF-E745-81BA0B3A22E0}"/>
              </a:ext>
            </a:extLst>
          </p:cNvPr>
          <p:cNvPicPr>
            <a:picLocks noChangeAspect="1"/>
          </p:cNvPicPr>
          <p:nvPr/>
        </p:nvPicPr>
        <p:blipFill>
          <a:blip r:embed="rId2"/>
          <a:stretch>
            <a:fillRect/>
          </a:stretch>
        </p:blipFill>
        <p:spPr>
          <a:xfrm>
            <a:off x="147961" y="698613"/>
            <a:ext cx="9144000" cy="5143500"/>
          </a:xfrm>
          <a:prstGeom prst="rect">
            <a:avLst/>
          </a:prstGeom>
        </p:spPr>
      </p:pic>
      <p:sp>
        <p:nvSpPr>
          <p:cNvPr id="3" name="TextBox 2">
            <a:extLst>
              <a:ext uri="{FF2B5EF4-FFF2-40B4-BE49-F238E27FC236}">
                <a16:creationId xmlns:a16="http://schemas.microsoft.com/office/drawing/2014/main" id="{BD02E9DB-3317-704D-09EC-F71CB4248F6B}"/>
              </a:ext>
            </a:extLst>
          </p:cNvPr>
          <p:cNvSpPr txBox="1"/>
          <p:nvPr/>
        </p:nvSpPr>
        <p:spPr>
          <a:xfrm>
            <a:off x="778276" y="2126176"/>
            <a:ext cx="6471822" cy="2862322"/>
          </a:xfrm>
          <a:prstGeom prst="rect">
            <a:avLst/>
          </a:prstGeom>
          <a:noFill/>
        </p:spPr>
        <p:txBody>
          <a:bodyPr wrap="square">
            <a:spAutoFit/>
          </a:bodyPr>
          <a:lstStyle/>
          <a:p>
            <a:r>
              <a:rPr lang="en-GB" sz="3200" b="1" dirty="0"/>
              <a:t>Lessons from the Pandemic: Towards new principles for tax residence of individuals and corporations</a:t>
            </a:r>
            <a:endParaRPr lang="en-GB" sz="3600" b="1" dirty="0"/>
          </a:p>
          <a:p>
            <a:r>
              <a:rPr lang="en-GB" b="1" dirty="0"/>
              <a:t>Luxembourg, 22 November 2022</a:t>
            </a:r>
          </a:p>
          <a:p>
            <a:endParaRPr lang="en-GB" sz="4000" b="1" dirty="0"/>
          </a:p>
          <a:p>
            <a:endParaRPr lang="en-GB" sz="2000" b="1" dirty="0"/>
          </a:p>
        </p:txBody>
      </p:sp>
      <p:pic>
        <p:nvPicPr>
          <p:cNvPr id="2" name="Immagine 7">
            <a:extLst>
              <a:ext uri="{FF2B5EF4-FFF2-40B4-BE49-F238E27FC236}">
                <a16:creationId xmlns:a16="http://schemas.microsoft.com/office/drawing/2014/main" id="{2E6A4E76-346C-EDA0-886A-4C996D61C68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956399" y="3981314"/>
            <a:ext cx="635000" cy="423333"/>
          </a:xfrm>
          <a:prstGeom prst="rect">
            <a:avLst/>
          </a:prstGeom>
        </p:spPr>
      </p:pic>
      <p:pic>
        <p:nvPicPr>
          <p:cNvPr id="1026" name="Picture 2" descr="Flag of Germany - Wikipedia">
            <a:extLst>
              <a:ext uri="{FF2B5EF4-FFF2-40B4-BE49-F238E27FC236}">
                <a16:creationId xmlns:a16="http://schemas.microsoft.com/office/drawing/2014/main" id="{37654E08-8E58-10FF-89AE-0DF8EAB9F46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56398" y="4591015"/>
            <a:ext cx="635001" cy="4233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F0E416F-BD6A-F580-B26C-CB54E0D2A3AB}"/>
              </a:ext>
            </a:extLst>
          </p:cNvPr>
          <p:cNvPicPr>
            <a:picLocks noChangeAspect="1"/>
          </p:cNvPicPr>
          <p:nvPr/>
        </p:nvPicPr>
        <p:blipFill>
          <a:blip r:embed="rId6"/>
          <a:stretch>
            <a:fillRect/>
          </a:stretch>
        </p:blipFill>
        <p:spPr>
          <a:xfrm>
            <a:off x="9956399" y="3338643"/>
            <a:ext cx="666194" cy="484032"/>
          </a:xfrm>
          <a:prstGeom prst="rect">
            <a:avLst/>
          </a:prstGeom>
        </p:spPr>
      </p:pic>
      <p:pic>
        <p:nvPicPr>
          <p:cNvPr id="6" name="Picture 5">
            <a:extLst>
              <a:ext uri="{FF2B5EF4-FFF2-40B4-BE49-F238E27FC236}">
                <a16:creationId xmlns:a16="http://schemas.microsoft.com/office/drawing/2014/main" id="{A641EBF2-1D25-207F-F26E-CF35B693735A}"/>
              </a:ext>
            </a:extLst>
          </p:cNvPr>
          <p:cNvPicPr>
            <a:picLocks noChangeAspect="1"/>
          </p:cNvPicPr>
          <p:nvPr/>
        </p:nvPicPr>
        <p:blipFill>
          <a:blip r:embed="rId7"/>
          <a:stretch>
            <a:fillRect/>
          </a:stretch>
        </p:blipFill>
        <p:spPr>
          <a:xfrm>
            <a:off x="9971996" y="2735877"/>
            <a:ext cx="666194" cy="444129"/>
          </a:xfrm>
          <a:prstGeom prst="rect">
            <a:avLst/>
          </a:prstGeom>
        </p:spPr>
      </p:pic>
      <p:pic>
        <p:nvPicPr>
          <p:cNvPr id="7" name="Picture 6">
            <a:extLst>
              <a:ext uri="{FF2B5EF4-FFF2-40B4-BE49-F238E27FC236}">
                <a16:creationId xmlns:a16="http://schemas.microsoft.com/office/drawing/2014/main" id="{A14DBD4A-2138-2BFA-FBDC-1FFEA82F3CA8}"/>
              </a:ext>
            </a:extLst>
          </p:cNvPr>
          <p:cNvPicPr>
            <a:picLocks noChangeAspect="1"/>
          </p:cNvPicPr>
          <p:nvPr/>
        </p:nvPicPr>
        <p:blipFill>
          <a:blip r:embed="rId8"/>
          <a:stretch>
            <a:fillRect/>
          </a:stretch>
        </p:blipFill>
        <p:spPr>
          <a:xfrm>
            <a:off x="9971996" y="2126176"/>
            <a:ext cx="666194" cy="444129"/>
          </a:xfrm>
          <a:prstGeom prst="rect">
            <a:avLst/>
          </a:prstGeom>
        </p:spPr>
      </p:pic>
    </p:spTree>
    <p:extLst>
      <p:ext uri="{BB962C8B-B14F-4D97-AF65-F5344CB8AC3E}">
        <p14:creationId xmlns:p14="http://schemas.microsoft.com/office/powerpoint/2010/main" val="936719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6A161F47-20D0-4C86-8B77-9039A1A577CF}" type="slidenum">
              <a:rPr lang="en-GB" smtClean="0"/>
              <a:t>10</a:t>
            </a:fld>
            <a:endParaRPr lang="en-GB"/>
          </a:p>
        </p:txBody>
      </p:sp>
      <p:sp>
        <p:nvSpPr>
          <p:cNvPr id="9" name="Rectangle 11">
            <a:extLst>
              <a:ext uri="{FF2B5EF4-FFF2-40B4-BE49-F238E27FC236}">
                <a16:creationId xmlns:a16="http://schemas.microsoft.com/office/drawing/2014/main" id="{46F40B2D-3212-4020-9EB3-CBE4A39A19A5}"/>
              </a:ext>
            </a:extLst>
          </p:cNvPr>
          <p:cNvSpPr/>
          <p:nvPr/>
        </p:nvSpPr>
        <p:spPr>
          <a:xfrm>
            <a:off x="2131646" y="1549946"/>
            <a:ext cx="7621955" cy="5078313"/>
          </a:xfrm>
          <a:prstGeom prst="rect">
            <a:avLst/>
          </a:prstGeom>
        </p:spPr>
        <p:txBody>
          <a:bodyPr wrap="square">
            <a:spAutoFit/>
          </a:bodyPr>
          <a:lstStyle/>
          <a:p>
            <a:r>
              <a:rPr lang="en-US" b="1" dirty="0"/>
              <a:t>Art. 4 Tax Treaty Switzerland/Germany</a:t>
            </a:r>
            <a:r>
              <a:rPr lang="en-US" dirty="0"/>
              <a:t> </a:t>
            </a:r>
            <a:endParaRPr lang="de-DE" dirty="0"/>
          </a:p>
          <a:p>
            <a:r>
              <a:rPr lang="en-US" dirty="0"/>
              <a:t>Germany can tax dual-resident individuals on their worldwide income even if they qualify as Swiss tax treaty residents under the tie-breaker rule (art. 4 para. 3). In this case, Germany would exempt e.g. swiss real estate, business and employment income from German taxation, but would tax e.g. worldwide income and capital gains from securities.</a:t>
            </a:r>
            <a:endParaRPr lang="de-DE" dirty="0"/>
          </a:p>
          <a:p>
            <a:r>
              <a:rPr lang="en-US" dirty="0"/>
              <a:t> </a:t>
            </a:r>
            <a:endParaRPr lang="de-DE" dirty="0"/>
          </a:p>
          <a:p>
            <a:r>
              <a:rPr lang="en-US" dirty="0"/>
              <a:t>Non-Swiss individuals who are tax-treaty resident in Switzerland and have given up their German residence or habitual abode after being subject to German worldwide income taxation for at least 5 years, are subject to an extended German non-resident taxation for the year of their emigration from Germany and the following 5 years. Germany will grant a tax credit for the Swiss tax (art.4 para. 4).</a:t>
            </a:r>
            <a:endParaRPr lang="de-DE" dirty="0"/>
          </a:p>
          <a:p>
            <a:r>
              <a:rPr lang="en-US" dirty="0"/>
              <a:t> </a:t>
            </a:r>
            <a:endParaRPr lang="de-DE" dirty="0"/>
          </a:p>
          <a:p>
            <a:r>
              <a:rPr lang="en-US" dirty="0"/>
              <a:t>Individuals enjoying the Swiss lump-sum taxation are not regarded as tax resident in Switzerland (art. 4 para. 6).</a:t>
            </a:r>
            <a:endParaRPr lang="de-DE" dirty="0"/>
          </a:p>
          <a:p>
            <a:r>
              <a:rPr lang="en-US" dirty="0"/>
              <a:t> </a:t>
            </a:r>
            <a:endParaRPr lang="de-DE" dirty="0"/>
          </a:p>
          <a:p>
            <a:r>
              <a:rPr lang="en-US" dirty="0"/>
              <a:t> </a:t>
            </a:r>
            <a:endParaRPr lang="en-US" sz="1400" b="1" u="sng" dirty="0">
              <a:latin typeface="Arial" panose="020B0604020202020204" pitchFamily="34" charset="0"/>
              <a:ea typeface="Verdana" panose="020B0604030504040204" pitchFamily="34" charset="0"/>
              <a:cs typeface="Arial" panose="020B0604020202020204" pitchFamily="34" charset="0"/>
            </a:endParaRPr>
          </a:p>
        </p:txBody>
      </p:sp>
      <p:sp>
        <p:nvSpPr>
          <p:cNvPr id="27" name="Title 3">
            <a:extLst>
              <a:ext uri="{FF2B5EF4-FFF2-40B4-BE49-F238E27FC236}">
                <a16:creationId xmlns:a16="http://schemas.microsoft.com/office/drawing/2014/main" id="{F479B92F-85C0-A444-5592-BB4FC2ECE0B0}"/>
              </a:ext>
            </a:extLst>
          </p:cNvPr>
          <p:cNvSpPr txBox="1">
            <a:spLocks/>
          </p:cNvSpPr>
          <p:nvPr/>
        </p:nvSpPr>
        <p:spPr>
          <a:xfrm>
            <a:off x="426545" y="237982"/>
            <a:ext cx="8211133" cy="114300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3200" kern="1200">
                <a:solidFill>
                  <a:schemeClr val="bg1"/>
                </a:solidFill>
                <a:latin typeface="Arial" panose="020B0604020202020204" pitchFamily="34" charset="0"/>
                <a:ea typeface="+mj-ea"/>
                <a:cs typeface="Arial" panose="020B0604020202020204" pitchFamily="34" charset="0"/>
              </a:defRPr>
            </a:lvl1pPr>
          </a:lstStyle>
          <a:p>
            <a:r>
              <a:rPr lang="en-GB" sz="2500" b="1" dirty="0">
                <a:latin typeface="+mn-lt"/>
                <a:cs typeface="Arial"/>
              </a:rPr>
              <a:t>Germany – Special Treaty and National Rules (2)</a:t>
            </a:r>
            <a:endParaRPr lang="en-GB" sz="2200" b="1" dirty="0">
              <a:latin typeface="+mn-lt"/>
              <a:cs typeface="Arial"/>
            </a:endParaRPr>
          </a:p>
        </p:txBody>
      </p:sp>
    </p:spTree>
    <p:extLst>
      <p:ext uri="{BB962C8B-B14F-4D97-AF65-F5344CB8AC3E}">
        <p14:creationId xmlns:p14="http://schemas.microsoft.com/office/powerpoint/2010/main" val="384319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6A161F47-20D0-4C86-8B77-9039A1A577CF}" type="slidenum">
              <a:rPr lang="en-GB" smtClean="0"/>
              <a:t>11</a:t>
            </a:fld>
            <a:endParaRPr lang="en-GB"/>
          </a:p>
        </p:txBody>
      </p:sp>
      <p:sp>
        <p:nvSpPr>
          <p:cNvPr id="9" name="Rectangle 11">
            <a:extLst>
              <a:ext uri="{FF2B5EF4-FFF2-40B4-BE49-F238E27FC236}">
                <a16:creationId xmlns:a16="http://schemas.microsoft.com/office/drawing/2014/main" id="{46F40B2D-3212-4020-9EB3-CBE4A39A19A5}"/>
              </a:ext>
            </a:extLst>
          </p:cNvPr>
          <p:cNvSpPr/>
          <p:nvPr/>
        </p:nvSpPr>
        <p:spPr>
          <a:xfrm>
            <a:off x="2131646" y="1549945"/>
            <a:ext cx="7621955" cy="4801314"/>
          </a:xfrm>
          <a:prstGeom prst="rect">
            <a:avLst/>
          </a:prstGeom>
        </p:spPr>
        <p:txBody>
          <a:bodyPr wrap="square">
            <a:spAutoFit/>
          </a:bodyPr>
          <a:lstStyle/>
          <a:p>
            <a:r>
              <a:rPr lang="en-US" b="1" dirty="0"/>
              <a:t>German unilateral switch-over rule</a:t>
            </a:r>
            <a:r>
              <a:rPr lang="en-US" dirty="0"/>
              <a:t> </a:t>
            </a:r>
            <a:endParaRPr lang="de-DE" dirty="0"/>
          </a:p>
          <a:p>
            <a:r>
              <a:rPr lang="en-US" dirty="0"/>
              <a:t>Under the German unilateral switch-over rule contained in sec. 50d para. 9 ITA, a German resident taxpayer would not be granted an exemption of foreign income from German taxation under a tax treaty to the extent the other treaty country does not tax this income because the taxpayer is not subject to taxation of this income in the other country.</a:t>
            </a:r>
          </a:p>
          <a:p>
            <a:endParaRPr lang="en-US" dirty="0"/>
          </a:p>
          <a:p>
            <a:r>
              <a:rPr lang="en-US" b="1" dirty="0"/>
              <a:t>German unilateral treaty-override rule</a:t>
            </a:r>
            <a:r>
              <a:rPr lang="en-US" dirty="0"/>
              <a:t> </a:t>
            </a:r>
            <a:endParaRPr lang="de-DE" dirty="0"/>
          </a:p>
          <a:p>
            <a:r>
              <a:rPr lang="en-US" dirty="0"/>
              <a:t>Tax treaties are disregarded in the application of the German CFC taxation and the taxation of undistributed foreign trust or foundation income at the level of German resident settlors or beneficiaries (sec. 20 para. 1 Foreign Transactions Tax Act).</a:t>
            </a:r>
          </a:p>
          <a:p>
            <a:endParaRPr lang="en-US" dirty="0"/>
          </a:p>
          <a:p>
            <a:r>
              <a:rPr lang="en-US" b="1" dirty="0"/>
              <a:t>German unilateral anti-treaty shopping rule</a:t>
            </a:r>
            <a:r>
              <a:rPr lang="en-US" dirty="0"/>
              <a:t> </a:t>
            </a:r>
            <a:endParaRPr lang="de-DE" dirty="0"/>
          </a:p>
          <a:p>
            <a:r>
              <a:rPr lang="en-US" dirty="0"/>
              <a:t>Withholding tax reduction for dividends, interest or royalty payments is only granted if recipient has sufficient substance (sec. 5d para. 3 ITA; similar to proposed “</a:t>
            </a:r>
            <a:r>
              <a:rPr lang="en-US" dirty="0" err="1"/>
              <a:t>Unshell</a:t>
            </a:r>
            <a:r>
              <a:rPr lang="en-US" dirty="0"/>
              <a:t>” rules).</a:t>
            </a:r>
            <a:endParaRPr lang="en-US" sz="1400" b="1" u="sng" dirty="0">
              <a:latin typeface="Arial" panose="020B0604020202020204" pitchFamily="34" charset="0"/>
              <a:ea typeface="Verdana" panose="020B0604030504040204" pitchFamily="34" charset="0"/>
              <a:cs typeface="Arial" panose="020B0604020202020204" pitchFamily="34" charset="0"/>
            </a:endParaRPr>
          </a:p>
        </p:txBody>
      </p:sp>
      <p:sp>
        <p:nvSpPr>
          <p:cNvPr id="27" name="Title 3">
            <a:extLst>
              <a:ext uri="{FF2B5EF4-FFF2-40B4-BE49-F238E27FC236}">
                <a16:creationId xmlns:a16="http://schemas.microsoft.com/office/drawing/2014/main" id="{F479B92F-85C0-A444-5592-BB4FC2ECE0B0}"/>
              </a:ext>
            </a:extLst>
          </p:cNvPr>
          <p:cNvSpPr txBox="1">
            <a:spLocks/>
          </p:cNvSpPr>
          <p:nvPr/>
        </p:nvSpPr>
        <p:spPr>
          <a:xfrm>
            <a:off x="426545" y="246862"/>
            <a:ext cx="8211133" cy="114300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3200" kern="1200">
                <a:solidFill>
                  <a:schemeClr val="bg1"/>
                </a:solidFill>
                <a:latin typeface="Arial" panose="020B0604020202020204" pitchFamily="34" charset="0"/>
                <a:ea typeface="+mj-ea"/>
                <a:cs typeface="Arial" panose="020B0604020202020204" pitchFamily="34" charset="0"/>
              </a:defRPr>
            </a:lvl1pPr>
          </a:lstStyle>
          <a:p>
            <a:r>
              <a:rPr lang="en-GB" sz="2500" b="1" dirty="0">
                <a:latin typeface="+mn-lt"/>
                <a:cs typeface="Arial"/>
              </a:rPr>
              <a:t>Germany – Special Treaty and National Rules (3)</a:t>
            </a:r>
            <a:endParaRPr lang="en-GB" sz="2200" b="1" dirty="0">
              <a:latin typeface="+mn-lt"/>
              <a:cs typeface="Arial"/>
            </a:endParaRPr>
          </a:p>
        </p:txBody>
      </p:sp>
    </p:spTree>
    <p:extLst>
      <p:ext uri="{BB962C8B-B14F-4D97-AF65-F5344CB8AC3E}">
        <p14:creationId xmlns:p14="http://schemas.microsoft.com/office/powerpoint/2010/main" val="3658751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NL" b="1" dirty="0">
                <a:latin typeface="+mn-lt"/>
              </a:rPr>
              <a:t>Challenges and issues when moving to another jurisdiction</a:t>
            </a:r>
            <a:endParaRPr lang="en-GB" b="1" dirty="0">
              <a:latin typeface="+mn-lt"/>
            </a:endParaRPr>
          </a:p>
        </p:txBody>
      </p:sp>
      <p:sp>
        <p:nvSpPr>
          <p:cNvPr id="5" name="Content Placeholder 4"/>
          <p:cNvSpPr>
            <a:spLocks noGrp="1"/>
          </p:cNvSpPr>
          <p:nvPr>
            <p:ph idx="1"/>
          </p:nvPr>
        </p:nvSpPr>
        <p:spPr>
          <a:xfrm>
            <a:off x="1774366" y="1600200"/>
            <a:ext cx="8229600" cy="5066930"/>
          </a:xfrm>
        </p:spPr>
        <p:txBody>
          <a:bodyPr>
            <a:normAutofit/>
          </a:bodyPr>
          <a:lstStyle/>
          <a:p>
            <a:pPr marL="342900" indent="-342900">
              <a:lnSpc>
                <a:spcPct val="150000"/>
              </a:lnSpc>
              <a:buClr>
                <a:schemeClr val="accent1"/>
              </a:buClr>
              <a:buFont typeface="Arial" panose="020B0604020202020204" pitchFamily="34" charset="0"/>
              <a:buChar char="•"/>
            </a:pPr>
            <a:r>
              <a:rPr lang="nl-NL" sz="2400" dirty="0"/>
              <a:t>Where is the residence? </a:t>
            </a:r>
          </a:p>
          <a:p>
            <a:pPr marL="974725" lvl="1" indent="-342900">
              <a:lnSpc>
                <a:spcPct val="150000"/>
              </a:lnSpc>
              <a:buClr>
                <a:schemeClr val="accent1"/>
              </a:buClr>
              <a:buFont typeface="Arial" panose="020B0604020202020204" pitchFamily="34" charset="0"/>
              <a:buChar char="•"/>
            </a:pPr>
            <a:r>
              <a:rPr lang="nl-NL" sz="2000" dirty="0"/>
              <a:t>Tie breaker rules according to DBA</a:t>
            </a:r>
          </a:p>
          <a:p>
            <a:pPr marL="342900" indent="-342900">
              <a:lnSpc>
                <a:spcPct val="150000"/>
              </a:lnSpc>
              <a:buClr>
                <a:schemeClr val="accent1"/>
              </a:buClr>
              <a:buFont typeface="Arial" panose="020B0604020202020204" pitchFamily="34" charset="0"/>
              <a:buChar char="•"/>
            </a:pPr>
            <a:r>
              <a:rPr lang="nl-NL" sz="2400" dirty="0"/>
              <a:t>Prolong tax liability of ex-residents for a period after expatriation?</a:t>
            </a:r>
          </a:p>
          <a:p>
            <a:pPr marL="342900" indent="-342900">
              <a:lnSpc>
                <a:spcPct val="150000"/>
              </a:lnSpc>
              <a:buClr>
                <a:schemeClr val="accent1"/>
              </a:buClr>
              <a:buFont typeface="Arial" panose="020B0604020202020204" pitchFamily="34" charset="0"/>
              <a:buChar char="•"/>
            </a:pPr>
            <a:r>
              <a:rPr lang="nl-NL" sz="2400" dirty="0"/>
              <a:t>Exit tax?</a:t>
            </a:r>
          </a:p>
          <a:p>
            <a:pPr marL="342900" indent="-342900">
              <a:lnSpc>
                <a:spcPct val="150000"/>
              </a:lnSpc>
              <a:buClr>
                <a:schemeClr val="accent1"/>
              </a:buClr>
              <a:buFont typeface="Arial" panose="020B0604020202020204" pitchFamily="34" charset="0"/>
              <a:buChar char="•"/>
            </a:pPr>
            <a:r>
              <a:rPr lang="nl-NL" sz="2400" dirty="0"/>
              <a:t>STEP Up for assets when entering the new jurisdiction?</a:t>
            </a:r>
          </a:p>
          <a:p>
            <a:pPr marL="342900" indent="-342900">
              <a:lnSpc>
                <a:spcPct val="150000"/>
              </a:lnSpc>
              <a:buClr>
                <a:schemeClr val="accent1"/>
              </a:buClr>
              <a:buFont typeface="Arial" panose="020B0604020202020204" pitchFamily="34" charset="0"/>
              <a:buChar char="•"/>
            </a:pPr>
            <a:r>
              <a:rPr lang="nl-NL" sz="2400" dirty="0"/>
              <a:t>Inheritance &amp; gift tax consequences in the country of origin and the new country? </a:t>
            </a:r>
          </a:p>
          <a:p>
            <a:pPr marL="342900" indent="-342900">
              <a:lnSpc>
                <a:spcPct val="150000"/>
              </a:lnSpc>
              <a:buClr>
                <a:schemeClr val="accent1"/>
              </a:buClr>
              <a:buFont typeface="Wingdings" panose="05000000000000000000" pitchFamily="2" charset="2"/>
              <a:buChar char="§"/>
            </a:pPr>
            <a:endParaRPr lang="nl-NL" sz="2400" dirty="0"/>
          </a:p>
          <a:p>
            <a:pPr marL="342900" indent="-342900">
              <a:lnSpc>
                <a:spcPct val="150000"/>
              </a:lnSpc>
              <a:buClr>
                <a:schemeClr val="accent1"/>
              </a:buClr>
              <a:buFont typeface="Wingdings" panose="05000000000000000000" pitchFamily="2" charset="2"/>
              <a:buChar char="§"/>
            </a:pPr>
            <a:endParaRPr lang="nl-NL" dirty="0"/>
          </a:p>
          <a:p>
            <a:pPr marL="342900" indent="-342900">
              <a:lnSpc>
                <a:spcPct val="150000"/>
              </a:lnSpc>
              <a:buClr>
                <a:schemeClr val="accent1"/>
              </a:buClr>
              <a:buFont typeface="Arial" panose="020B0604020202020204" pitchFamily="34" charset="0"/>
              <a:buChar char="•"/>
            </a:pPr>
            <a:endParaRPr lang="nl-NL" dirty="0"/>
          </a:p>
        </p:txBody>
      </p:sp>
      <p:sp>
        <p:nvSpPr>
          <p:cNvPr id="7" name="Slide Number Placeholder 6"/>
          <p:cNvSpPr>
            <a:spLocks noGrp="1"/>
          </p:cNvSpPr>
          <p:nvPr>
            <p:ph type="sldNum" sz="quarter" idx="12"/>
          </p:nvPr>
        </p:nvSpPr>
        <p:spPr/>
        <p:txBody>
          <a:bodyPr/>
          <a:lstStyle/>
          <a:p>
            <a:fld id="{6A161F47-20D0-4C86-8B77-9039A1A577CF}" type="slidenum">
              <a:rPr lang="en-GB" smtClean="0"/>
              <a:t>12</a:t>
            </a:fld>
            <a:endParaRPr lang="en-GB"/>
          </a:p>
        </p:txBody>
      </p:sp>
    </p:spTree>
    <p:extLst>
      <p:ext uri="{BB962C8B-B14F-4D97-AF65-F5344CB8AC3E}">
        <p14:creationId xmlns:p14="http://schemas.microsoft.com/office/powerpoint/2010/main" val="89222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99052" y="577816"/>
            <a:ext cx="8027085" cy="839822"/>
          </a:xfrm>
        </p:spPr>
        <p:txBody>
          <a:bodyPr>
            <a:normAutofit fontScale="90000"/>
          </a:bodyPr>
          <a:lstStyle/>
          <a:p>
            <a:r>
              <a:rPr lang="nl-NL" b="1" dirty="0">
                <a:latin typeface="+mn-lt"/>
              </a:rPr>
              <a:t>Prolonged tax liability of ex-residents for a period after expatriation?</a:t>
            </a:r>
            <a:br>
              <a:rPr lang="nl-NL" b="1" dirty="0">
                <a:latin typeface="+mn-lt"/>
              </a:rPr>
            </a:br>
            <a:endParaRPr lang="en-GB" b="1" dirty="0">
              <a:latin typeface="+mn-lt"/>
            </a:endParaRPr>
          </a:p>
        </p:txBody>
      </p:sp>
      <p:sp>
        <p:nvSpPr>
          <p:cNvPr id="7" name="Slide Number Placeholder 6"/>
          <p:cNvSpPr>
            <a:spLocks noGrp="1"/>
          </p:cNvSpPr>
          <p:nvPr>
            <p:ph type="sldNum" sz="quarter" idx="12"/>
          </p:nvPr>
        </p:nvSpPr>
        <p:spPr/>
        <p:txBody>
          <a:bodyPr/>
          <a:lstStyle/>
          <a:p>
            <a:fld id="{6A161F47-20D0-4C86-8B77-9039A1A577CF}" type="slidenum">
              <a:rPr lang="en-GB" smtClean="0"/>
              <a:t>13</a:t>
            </a:fld>
            <a:endParaRPr lang="en-GB"/>
          </a:p>
        </p:txBody>
      </p:sp>
      <p:graphicFrame>
        <p:nvGraphicFramePr>
          <p:cNvPr id="2" name="Table 7">
            <a:extLst>
              <a:ext uri="{FF2B5EF4-FFF2-40B4-BE49-F238E27FC236}">
                <a16:creationId xmlns:a16="http://schemas.microsoft.com/office/drawing/2014/main" id="{37A6FA6E-9E50-B13C-D362-7D2CA2A053AC}"/>
              </a:ext>
            </a:extLst>
          </p:cNvPr>
          <p:cNvGraphicFramePr>
            <a:graphicFrameLocks noGrp="1"/>
          </p:cNvGraphicFramePr>
          <p:nvPr>
            <p:extLst>
              <p:ext uri="{D42A27DB-BD31-4B8C-83A1-F6EECF244321}">
                <p14:modId xmlns:p14="http://schemas.microsoft.com/office/powerpoint/2010/main" val="67726844"/>
              </p:ext>
            </p:extLst>
          </p:nvPr>
        </p:nvGraphicFramePr>
        <p:xfrm>
          <a:off x="1353647" y="1519419"/>
          <a:ext cx="8685455" cy="4572000"/>
        </p:xfrm>
        <a:graphic>
          <a:graphicData uri="http://schemas.openxmlformats.org/drawingml/2006/table">
            <a:tbl>
              <a:tblPr firstRow="1" bandRow="1">
                <a:tableStyleId>{5C22544A-7EE6-4342-B048-85BDC9FD1C3A}</a:tableStyleId>
              </a:tblPr>
              <a:tblGrid>
                <a:gridCol w="1737091">
                  <a:extLst>
                    <a:ext uri="{9D8B030D-6E8A-4147-A177-3AD203B41FA5}">
                      <a16:colId xmlns:a16="http://schemas.microsoft.com/office/drawing/2014/main" val="4170354378"/>
                    </a:ext>
                  </a:extLst>
                </a:gridCol>
                <a:gridCol w="1737091">
                  <a:extLst>
                    <a:ext uri="{9D8B030D-6E8A-4147-A177-3AD203B41FA5}">
                      <a16:colId xmlns:a16="http://schemas.microsoft.com/office/drawing/2014/main" val="3909752297"/>
                    </a:ext>
                  </a:extLst>
                </a:gridCol>
                <a:gridCol w="1737091">
                  <a:extLst>
                    <a:ext uri="{9D8B030D-6E8A-4147-A177-3AD203B41FA5}">
                      <a16:colId xmlns:a16="http://schemas.microsoft.com/office/drawing/2014/main" val="2324786826"/>
                    </a:ext>
                  </a:extLst>
                </a:gridCol>
                <a:gridCol w="1737091">
                  <a:extLst>
                    <a:ext uri="{9D8B030D-6E8A-4147-A177-3AD203B41FA5}">
                      <a16:colId xmlns:a16="http://schemas.microsoft.com/office/drawing/2014/main" val="3613865101"/>
                    </a:ext>
                  </a:extLst>
                </a:gridCol>
                <a:gridCol w="1737091">
                  <a:extLst>
                    <a:ext uri="{9D8B030D-6E8A-4147-A177-3AD203B41FA5}">
                      <a16:colId xmlns:a16="http://schemas.microsoft.com/office/drawing/2014/main" val="1801584667"/>
                    </a:ext>
                  </a:extLst>
                </a:gridCol>
              </a:tblGrid>
              <a:tr h="639137">
                <a:tc>
                  <a:txBody>
                    <a:bodyPr/>
                    <a:lstStyle/>
                    <a:p>
                      <a:r>
                        <a:rPr lang="en-US" dirty="0"/>
                        <a:t>Germany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none">
                          <a:solidFill>
                            <a:schemeClr val="bg1"/>
                          </a:solidFill>
                          <a:latin typeface="Arial" panose="020B0604020202020204" pitchFamily="34" charset="0"/>
                          <a:cs typeface="Arial" panose="020B0604020202020204" pitchFamily="34" charset="0"/>
                        </a:rPr>
                        <a:t>Israel</a:t>
                      </a:r>
                      <a:r>
                        <a:rPr lang="en-GB" u="sng">
                          <a:solidFill>
                            <a:schemeClr val="tx1"/>
                          </a:solidFill>
                          <a:latin typeface="Arial" panose="020B0604020202020204" pitchFamily="34" charset="0"/>
                          <a:cs typeface="Arial" panose="020B0604020202020204" pitchFamily="34" charset="0"/>
                        </a:rPr>
                        <a:t> </a:t>
                      </a:r>
                      <a:endParaRPr lang="en-US" u="sng">
                        <a:solidFill>
                          <a:schemeClr val="tx1"/>
                        </a:solidFill>
                        <a:latin typeface="Arial" panose="020B0604020202020204" pitchFamily="34" charset="0"/>
                        <a:cs typeface="Arial" panose="020B0604020202020204" pitchFamily="34" charset="0"/>
                      </a:endParaRPr>
                    </a:p>
                    <a:p>
                      <a:endParaRPr lang="en-US"/>
                    </a:p>
                  </a:txBody>
                  <a:tcPr/>
                </a:tc>
                <a:tc>
                  <a:txBody>
                    <a:bodyPr/>
                    <a:lstStyle/>
                    <a:p>
                      <a:r>
                        <a:rPr lang="en-GB" u="none">
                          <a:solidFill>
                            <a:schemeClr val="bg1"/>
                          </a:solidFill>
                          <a:latin typeface="Arial" panose="020B0604020202020204" pitchFamily="34" charset="0"/>
                          <a:cs typeface="Arial" panose="020B0604020202020204" pitchFamily="34" charset="0"/>
                        </a:rPr>
                        <a:t>Italy</a:t>
                      </a:r>
                      <a:endParaRPr lang="en-US" u="none">
                        <a:solidFill>
                          <a:schemeClr val="bg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none">
                          <a:solidFill>
                            <a:schemeClr val="bg1"/>
                          </a:solidFill>
                          <a:latin typeface="Arial" panose="020B0604020202020204" pitchFamily="34" charset="0"/>
                          <a:cs typeface="Arial" panose="020B0604020202020204" pitchFamily="34" charset="0"/>
                        </a:rPr>
                        <a:t>Netherlands</a:t>
                      </a:r>
                      <a:endParaRPr lang="en-US" u="none">
                        <a:solidFill>
                          <a:schemeClr val="bg1"/>
                        </a:solidFill>
                      </a:endParaRPr>
                    </a:p>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none">
                          <a:solidFill>
                            <a:schemeClr val="bg1"/>
                          </a:solidFill>
                          <a:latin typeface="Arial" panose="020B0604020202020204" pitchFamily="34" charset="0"/>
                          <a:cs typeface="Arial" panose="020B0604020202020204" pitchFamily="34" charset="0"/>
                        </a:rPr>
                        <a:t>Spain</a:t>
                      </a:r>
                      <a:endParaRPr lang="en-US" u="none">
                        <a:solidFill>
                          <a:schemeClr val="bg1"/>
                        </a:solidFill>
                        <a:latin typeface="Arial" panose="020B0604020202020204" pitchFamily="34" charset="0"/>
                        <a:cs typeface="Arial" panose="020B0604020202020204" pitchFamily="34" charset="0"/>
                      </a:endParaRPr>
                    </a:p>
                    <a:p>
                      <a:endParaRPr lang="en-US"/>
                    </a:p>
                  </a:txBody>
                  <a:tcPr/>
                </a:tc>
                <a:extLst>
                  <a:ext uri="{0D108BD9-81ED-4DB2-BD59-A6C34878D82A}">
                    <a16:rowId xmlns:a16="http://schemas.microsoft.com/office/drawing/2014/main" val="789257295"/>
                  </a:ext>
                </a:extLst>
              </a:tr>
              <a:tr h="38151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2626"/>
                          </a:solidFill>
                          <a:effectLst/>
                          <a:uLnTx/>
                          <a:uFillTx/>
                          <a:latin typeface="+mn-lt"/>
                          <a:ea typeface="+mn-ea"/>
                          <a:cs typeface="+mn-cs"/>
                        </a:rPr>
                        <a:t>Regular non-resident income taxation on certain German source income (subject to treaty provisions).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62626"/>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2626"/>
                          </a:solidFill>
                          <a:effectLst/>
                          <a:uLnTx/>
                          <a:uFillTx/>
                          <a:latin typeface="+mn-lt"/>
                          <a:ea typeface="+mn-ea"/>
                          <a:cs typeface="+mn-cs"/>
                        </a:rPr>
                        <a:t>Extended non-resident income taxation on all German source income for a period of 10 years for Germans who have relocated to a low-tax jurisdiction (mostly applies to relocation to non-treaty countries).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62626"/>
                        </a:solidFill>
                        <a:effectLst/>
                        <a:uLnTx/>
                        <a:uFillTx/>
                        <a:latin typeface="+mn-lt"/>
                        <a:ea typeface="+mn-ea"/>
                        <a:cs typeface="+mn-cs"/>
                      </a:endParaRP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latin typeface="+mn-lt"/>
                          <a:ea typeface="+mn-ea"/>
                          <a:cs typeface="+mn-cs"/>
                        </a:rPr>
                        <a:t>No</a:t>
                      </a:r>
                      <a:r>
                        <a:rPr lang="en-US" sz="1200" kern="1200" dirty="0">
                          <a:solidFill>
                            <a:schemeClr val="dk1"/>
                          </a:solidFill>
                          <a:latin typeface="+mn-lt"/>
                          <a:ea typeface="+mn-ea"/>
                          <a:cs typeface="+mn-cs"/>
                        </a:rPr>
                        <a:t>. There is no</a:t>
                      </a:r>
                      <a:r>
                        <a:rPr lang="en-US" sz="1200" kern="1200" baseline="0" dirty="0">
                          <a:solidFill>
                            <a:schemeClr val="dk1"/>
                          </a:solidFill>
                          <a:latin typeface="+mn-lt"/>
                          <a:ea typeface="+mn-ea"/>
                          <a:cs typeface="+mn-cs"/>
                        </a:rPr>
                        <a:t> </a:t>
                      </a:r>
                      <a:r>
                        <a:rPr lang="en-US" sz="1200" kern="1200" dirty="0">
                          <a:solidFill>
                            <a:schemeClr val="dk1"/>
                          </a:solidFill>
                          <a:latin typeface="+mn-lt"/>
                          <a:ea typeface="+mn-ea"/>
                          <a:cs typeface="+mn-cs"/>
                        </a:rPr>
                        <a:t>tax liability for ex-residents (except for exit tax charges).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sz="1200" dirty="0"/>
                        <a:t>foreign residents are subject to tax in Israel only on their Israeli sourced income.</a:t>
                      </a:r>
                    </a:p>
                  </a:txBody>
                  <a:tcPr/>
                </a:tc>
                <a:tc>
                  <a:txBody>
                    <a:bodyPr/>
                    <a:lstStyle/>
                    <a:p>
                      <a:pPr algn="l"/>
                      <a:r>
                        <a:rPr lang="en-US" sz="1200" b="1" dirty="0"/>
                        <a:t>No</a:t>
                      </a:r>
                      <a:r>
                        <a:rPr lang="en-US" sz="1200" dirty="0"/>
                        <a:t> but an anti-avoidance provision applies to Italian nationals who claim to be resident of a state with a privileged tax regime (article 2(2-bis) Italian Tax code). Accordingly, an Italian national is deemed to be resident in Italy if he emigrates to a privileged tax regime state even if his name is removed from the Italian civil Registry of the resident population. This is a rebuttable presumption, but the burden of the proof is shifted to the taxpayer.</a:t>
                      </a:r>
                    </a:p>
                  </a:txBody>
                  <a:tcPr/>
                </a:tc>
                <a:tc>
                  <a:txBody>
                    <a:bodyPr/>
                    <a:lstStyle/>
                    <a:p>
                      <a:r>
                        <a:rPr lang="en-US" sz="1200" dirty="0"/>
                        <a:t>Individual is subject to Dutch income tax on gains and dividends from substantial interest (basically 5% or more) in a Dutch resident company. Treaty can prevent this.</a:t>
                      </a:r>
                    </a:p>
                  </a:txBody>
                  <a:tcPr/>
                </a:tc>
                <a:tc>
                  <a:txBody>
                    <a:bodyPr/>
                    <a:lstStyle/>
                    <a:p>
                      <a:r>
                        <a:rPr lang="en-US" sz="1200" noProof="0" dirty="0"/>
                        <a:t>Extended tax residence in Spain for </a:t>
                      </a:r>
                      <a:r>
                        <a:rPr lang="en-US" sz="1200" b="1" noProof="0" dirty="0"/>
                        <a:t>Spanish nationals</a:t>
                      </a:r>
                      <a:r>
                        <a:rPr lang="en-US" sz="1200" noProof="0" dirty="0"/>
                        <a:t> moving to a </a:t>
                      </a:r>
                      <a:r>
                        <a:rPr lang="en-US" sz="1200" b="1" noProof="0" dirty="0"/>
                        <a:t>tax heaven</a:t>
                      </a:r>
                      <a:r>
                        <a:rPr lang="en-US" sz="1200" noProof="0" dirty="0"/>
                        <a:t>, during the year of move and 4 subsequent years. </a:t>
                      </a:r>
                    </a:p>
                    <a:p>
                      <a:endParaRPr lang="en-US" sz="1200" noProof="0" dirty="0"/>
                    </a:p>
                    <a:p>
                      <a:r>
                        <a:rPr lang="en-US" sz="1200" b="1" noProof="0" dirty="0"/>
                        <a:t>Tax deferred </a:t>
                      </a:r>
                      <a:r>
                        <a:rPr lang="en-US" sz="1200" noProof="0" dirty="0"/>
                        <a:t>arising from group </a:t>
                      </a:r>
                      <a:r>
                        <a:rPr lang="en-US" sz="1200" b="1" noProof="0" dirty="0"/>
                        <a:t>restructurings</a:t>
                      </a:r>
                      <a:r>
                        <a:rPr lang="en-US" sz="1200" noProof="0" dirty="0"/>
                        <a:t> will become due. </a:t>
                      </a:r>
                    </a:p>
                    <a:p>
                      <a:endParaRPr lang="en-US" sz="1200" noProof="0" dirty="0"/>
                    </a:p>
                    <a:p>
                      <a:r>
                        <a:rPr lang="en-US" sz="1200" b="1" noProof="0" dirty="0"/>
                        <a:t>Tax deferred on sales </a:t>
                      </a:r>
                      <a:r>
                        <a:rPr lang="en-US" sz="1200" noProof="0" dirty="0"/>
                        <a:t>in installments will become due.  </a:t>
                      </a:r>
                    </a:p>
                  </a:txBody>
                  <a:tcPr/>
                </a:tc>
                <a:extLst>
                  <a:ext uri="{0D108BD9-81ED-4DB2-BD59-A6C34878D82A}">
                    <a16:rowId xmlns:a16="http://schemas.microsoft.com/office/drawing/2014/main" val="3599297495"/>
                  </a:ext>
                </a:extLst>
              </a:tr>
            </a:tbl>
          </a:graphicData>
        </a:graphic>
      </p:graphicFrame>
    </p:spTree>
    <p:extLst>
      <p:ext uri="{BB962C8B-B14F-4D97-AF65-F5344CB8AC3E}">
        <p14:creationId xmlns:p14="http://schemas.microsoft.com/office/powerpoint/2010/main" val="2890601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5987" y="434537"/>
            <a:ext cx="8027085" cy="822828"/>
          </a:xfrm>
        </p:spPr>
        <p:txBody>
          <a:bodyPr>
            <a:normAutofit/>
          </a:bodyPr>
          <a:lstStyle/>
          <a:p>
            <a:r>
              <a:rPr lang="nl-NL" b="1" dirty="0">
                <a:latin typeface="+mn-lt"/>
              </a:rPr>
              <a:t>Exit tax</a:t>
            </a:r>
            <a:endParaRPr lang="en-GB" b="1" dirty="0">
              <a:latin typeface="+mn-lt"/>
            </a:endParaRPr>
          </a:p>
        </p:txBody>
      </p:sp>
      <p:sp>
        <p:nvSpPr>
          <p:cNvPr id="7" name="Slide Number Placeholder 6"/>
          <p:cNvSpPr>
            <a:spLocks noGrp="1"/>
          </p:cNvSpPr>
          <p:nvPr>
            <p:ph type="sldNum" sz="quarter" idx="12"/>
          </p:nvPr>
        </p:nvSpPr>
        <p:spPr/>
        <p:txBody>
          <a:bodyPr/>
          <a:lstStyle/>
          <a:p>
            <a:fld id="{6A161F47-20D0-4C86-8B77-9039A1A577CF}" type="slidenum">
              <a:rPr lang="en-GB" smtClean="0"/>
              <a:t>14</a:t>
            </a:fld>
            <a:endParaRPr lang="en-GB"/>
          </a:p>
        </p:txBody>
      </p:sp>
      <p:graphicFrame>
        <p:nvGraphicFramePr>
          <p:cNvPr id="2" name="Table 7">
            <a:extLst>
              <a:ext uri="{FF2B5EF4-FFF2-40B4-BE49-F238E27FC236}">
                <a16:creationId xmlns:a16="http://schemas.microsoft.com/office/drawing/2014/main" id="{7DE501CD-852F-3B49-E45A-3BC2AC30572A}"/>
              </a:ext>
            </a:extLst>
          </p:cNvPr>
          <p:cNvGraphicFramePr>
            <a:graphicFrameLocks noGrp="1"/>
          </p:cNvGraphicFramePr>
          <p:nvPr>
            <p:extLst>
              <p:ext uri="{D42A27DB-BD31-4B8C-83A1-F6EECF244321}">
                <p14:modId xmlns:p14="http://schemas.microsoft.com/office/powerpoint/2010/main" val="2528180191"/>
              </p:ext>
            </p:extLst>
          </p:nvPr>
        </p:nvGraphicFramePr>
        <p:xfrm>
          <a:off x="1081519" y="1464892"/>
          <a:ext cx="8738970" cy="4705705"/>
        </p:xfrm>
        <a:graphic>
          <a:graphicData uri="http://schemas.openxmlformats.org/drawingml/2006/table">
            <a:tbl>
              <a:tblPr firstRow="1" bandRow="1">
                <a:tableStyleId>{5C22544A-7EE6-4342-B048-85BDC9FD1C3A}</a:tableStyleId>
              </a:tblPr>
              <a:tblGrid>
                <a:gridCol w="1747794">
                  <a:extLst>
                    <a:ext uri="{9D8B030D-6E8A-4147-A177-3AD203B41FA5}">
                      <a16:colId xmlns:a16="http://schemas.microsoft.com/office/drawing/2014/main" val="4170354378"/>
                    </a:ext>
                  </a:extLst>
                </a:gridCol>
                <a:gridCol w="1747794">
                  <a:extLst>
                    <a:ext uri="{9D8B030D-6E8A-4147-A177-3AD203B41FA5}">
                      <a16:colId xmlns:a16="http://schemas.microsoft.com/office/drawing/2014/main" val="3909752297"/>
                    </a:ext>
                  </a:extLst>
                </a:gridCol>
                <a:gridCol w="1747794">
                  <a:extLst>
                    <a:ext uri="{9D8B030D-6E8A-4147-A177-3AD203B41FA5}">
                      <a16:colId xmlns:a16="http://schemas.microsoft.com/office/drawing/2014/main" val="2324786826"/>
                    </a:ext>
                  </a:extLst>
                </a:gridCol>
                <a:gridCol w="1747794">
                  <a:extLst>
                    <a:ext uri="{9D8B030D-6E8A-4147-A177-3AD203B41FA5}">
                      <a16:colId xmlns:a16="http://schemas.microsoft.com/office/drawing/2014/main" val="3613865101"/>
                    </a:ext>
                  </a:extLst>
                </a:gridCol>
                <a:gridCol w="1747794">
                  <a:extLst>
                    <a:ext uri="{9D8B030D-6E8A-4147-A177-3AD203B41FA5}">
                      <a16:colId xmlns:a16="http://schemas.microsoft.com/office/drawing/2014/main" val="1801584667"/>
                    </a:ext>
                  </a:extLst>
                </a:gridCol>
              </a:tblGrid>
              <a:tr h="624185">
                <a:tc>
                  <a:txBody>
                    <a:bodyPr/>
                    <a:lstStyle/>
                    <a:p>
                      <a:r>
                        <a:rPr lang="en-US"/>
                        <a:t>Germany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none">
                          <a:solidFill>
                            <a:schemeClr val="bg1"/>
                          </a:solidFill>
                          <a:latin typeface="Arial" panose="020B0604020202020204" pitchFamily="34" charset="0"/>
                          <a:cs typeface="Arial" panose="020B0604020202020204" pitchFamily="34" charset="0"/>
                        </a:rPr>
                        <a:t>Israel</a:t>
                      </a:r>
                      <a:r>
                        <a:rPr lang="en-GB" u="sng">
                          <a:solidFill>
                            <a:schemeClr val="tx1"/>
                          </a:solidFill>
                          <a:latin typeface="Arial" panose="020B0604020202020204" pitchFamily="34" charset="0"/>
                          <a:cs typeface="Arial" panose="020B0604020202020204" pitchFamily="34" charset="0"/>
                        </a:rPr>
                        <a:t> </a:t>
                      </a:r>
                      <a:endParaRPr lang="en-US" u="sng">
                        <a:solidFill>
                          <a:schemeClr val="tx1"/>
                        </a:solidFill>
                        <a:latin typeface="Arial" panose="020B0604020202020204" pitchFamily="34" charset="0"/>
                        <a:cs typeface="Arial" panose="020B0604020202020204" pitchFamily="34" charset="0"/>
                      </a:endParaRPr>
                    </a:p>
                    <a:p>
                      <a:endParaRPr lang="en-US"/>
                    </a:p>
                  </a:txBody>
                  <a:tcPr/>
                </a:tc>
                <a:tc>
                  <a:txBody>
                    <a:bodyPr/>
                    <a:lstStyle/>
                    <a:p>
                      <a:r>
                        <a:rPr lang="en-GB" u="none" dirty="0">
                          <a:solidFill>
                            <a:schemeClr val="bg1"/>
                          </a:solidFill>
                          <a:latin typeface="Arial" panose="020B0604020202020204" pitchFamily="34" charset="0"/>
                          <a:cs typeface="Arial" panose="020B0604020202020204" pitchFamily="34" charset="0"/>
                        </a:rPr>
                        <a:t>Italy</a:t>
                      </a:r>
                      <a:endParaRPr lang="en-US" u="none" dirty="0">
                        <a:solidFill>
                          <a:schemeClr val="bg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solidFill>
                            <a:schemeClr val="bg1"/>
                          </a:solidFill>
                          <a:latin typeface="Arial" panose="020B0604020202020204" pitchFamily="34" charset="0"/>
                          <a:cs typeface="Arial" panose="020B0604020202020204" pitchFamily="34" charset="0"/>
                        </a:rPr>
                        <a:t>Netherlands</a:t>
                      </a:r>
                      <a:endParaRPr lang="en-US" u="none" dirty="0">
                        <a:solidFill>
                          <a:schemeClr val="bg1"/>
                        </a:solidFill>
                      </a:endParaRP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none">
                          <a:solidFill>
                            <a:schemeClr val="bg1"/>
                          </a:solidFill>
                          <a:latin typeface="Arial" panose="020B0604020202020204" pitchFamily="34" charset="0"/>
                          <a:cs typeface="Arial" panose="020B0604020202020204" pitchFamily="34" charset="0"/>
                        </a:rPr>
                        <a:t>Spain</a:t>
                      </a:r>
                      <a:endParaRPr lang="en-US" u="none">
                        <a:solidFill>
                          <a:schemeClr val="bg1"/>
                        </a:solidFill>
                        <a:latin typeface="Arial" panose="020B0604020202020204" pitchFamily="34" charset="0"/>
                        <a:cs typeface="Arial" panose="020B0604020202020204" pitchFamily="34" charset="0"/>
                      </a:endParaRPr>
                    </a:p>
                    <a:p>
                      <a:endParaRPr lang="en-US"/>
                    </a:p>
                  </a:txBody>
                  <a:tcPr/>
                </a:tc>
                <a:extLst>
                  <a:ext uri="{0D108BD9-81ED-4DB2-BD59-A6C34878D82A}">
                    <a16:rowId xmlns:a16="http://schemas.microsoft.com/office/drawing/2014/main" val="789257295"/>
                  </a:ext>
                </a:extLst>
              </a:tr>
              <a:tr h="40656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262626"/>
                          </a:solidFill>
                          <a:effectLst/>
                          <a:uLnTx/>
                          <a:uFillTx/>
                          <a:latin typeface="Calibri" panose="020F0502020204030204" pitchFamily="34" charset="0"/>
                          <a:ea typeface="Calibri" panose="020F0502020204030204" pitchFamily="34" charset="0"/>
                          <a:cs typeface="Arial" panose="020B0604020202020204" pitchFamily="34" charset="0"/>
                        </a:rPr>
                        <a:t>Exit taxation applies to individuals who leave Germany holding 1% of a German or a foreign corporation and were subject to German resident income taxation for at least 7 years within the last 12 years.  Tax can be paid in installments over 7 years.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262626"/>
                          </a:solidFill>
                          <a:effectLst/>
                          <a:uLnTx/>
                          <a:uFillTx/>
                          <a:latin typeface="Calibri" panose="020F0502020204030204" pitchFamily="34" charset="0"/>
                          <a:ea typeface="Calibri" panose="020F0502020204030204" pitchFamily="34" charset="0"/>
                          <a:cs typeface="Arial" panose="020B0604020202020204" pitchFamily="34" charset="0"/>
                        </a:rPr>
                        <a:t>Among other, exit tax also arises if shares are transferred to non-residents by gift/inheritance.</a:t>
                      </a:r>
                      <a:endParaRPr lang="en-US" sz="1300" dirty="0"/>
                    </a:p>
                  </a:txBody>
                  <a:tcPr/>
                </a:tc>
                <a:tc>
                  <a:txBody>
                    <a:bodyPr/>
                    <a:lstStyle/>
                    <a:p>
                      <a:r>
                        <a:rPr lang="en-US" sz="1200" dirty="0"/>
                        <a:t>Exit taxation applies to individuals who leave Israel.</a:t>
                      </a:r>
                    </a:p>
                    <a:p>
                      <a:r>
                        <a:rPr lang="en-US" sz="1200" dirty="0"/>
                        <a:t>When an Israeli tax resident ceases to be an Israeli resident for tax purposes, its assets are deemed to have been sold one day before it ceases being an Israeli resident. If such a person did not pay the tax when he left Israel, then he will be deemed to have applied to postpone payment of the tax until the relevant asset is sold. When the asset is sold, he is obligated to pay tax in Israel.</a:t>
                      </a:r>
                    </a:p>
                  </a:txBody>
                  <a:tcPr/>
                </a:tc>
                <a:tc>
                  <a:txBody>
                    <a:bodyPr/>
                    <a:lstStyle/>
                    <a:p>
                      <a:pPr algn="l"/>
                      <a:r>
                        <a:rPr lang="en-US" sz="1300" dirty="0"/>
                        <a:t>The Italian tax system does </a:t>
                      </a:r>
                      <a:r>
                        <a:rPr lang="en-US" sz="1300" b="1" dirty="0"/>
                        <a:t>not</a:t>
                      </a:r>
                      <a:r>
                        <a:rPr lang="en-US" sz="1300" dirty="0"/>
                        <a:t> provide for any specific exit tax linked to the transfer of residence of individuals (except for entrepreneurs: exit tax for the asset used in the business activity, if not transferred to a permanent establishment on Italian territory). </a:t>
                      </a:r>
                    </a:p>
                  </a:txBody>
                  <a:tcPr/>
                </a:tc>
                <a:tc>
                  <a:txBody>
                    <a:bodyPr/>
                    <a:lstStyle/>
                    <a:p>
                      <a:r>
                        <a:rPr lang="en-US" sz="1300" dirty="0"/>
                        <a:t>Exit tax on gains from substantial interest and certain pension arrangements. </a:t>
                      </a:r>
                    </a:p>
                  </a:txBody>
                  <a:tcPr/>
                </a:tc>
                <a:tc>
                  <a:txBody>
                    <a:bodyPr/>
                    <a:lstStyle/>
                    <a:p>
                      <a:r>
                        <a:rPr lang="en-US" sz="1300" noProof="0" dirty="0"/>
                        <a:t>Exit tax when individuals who leave have been </a:t>
                      </a:r>
                      <a:r>
                        <a:rPr lang="en-US" sz="1300" b="1" noProof="0" dirty="0"/>
                        <a:t>Spanish tax-residents for at least 10 years within the last 15 years</a:t>
                      </a:r>
                      <a:r>
                        <a:rPr lang="en-US" sz="1300" noProof="0" dirty="0"/>
                        <a:t>; and the market value of their shares exceeds 4M€; or 1M€ when owning 25% shares or more of the company.</a:t>
                      </a:r>
                    </a:p>
                    <a:p>
                      <a:endParaRPr lang="en-US" sz="1300" noProof="0" dirty="0"/>
                    </a:p>
                    <a:p>
                      <a:r>
                        <a:rPr lang="en-US" sz="1300" b="1" noProof="0" dirty="0"/>
                        <a:t>Possible deferral </a:t>
                      </a:r>
                      <a:r>
                        <a:rPr lang="en-US" sz="1300" noProof="0" dirty="0"/>
                        <a:t>of exit tax when moving to a tax treaty country and no taxation unless there is a share transfer before 10 years when moving to UE-EEA.</a:t>
                      </a:r>
                      <a:endParaRPr lang="en-US" noProof="0" dirty="0"/>
                    </a:p>
                  </a:txBody>
                  <a:tcPr/>
                </a:tc>
                <a:extLst>
                  <a:ext uri="{0D108BD9-81ED-4DB2-BD59-A6C34878D82A}">
                    <a16:rowId xmlns:a16="http://schemas.microsoft.com/office/drawing/2014/main" val="3599297495"/>
                  </a:ext>
                </a:extLst>
              </a:tr>
            </a:tbl>
          </a:graphicData>
        </a:graphic>
      </p:graphicFrame>
    </p:spTree>
    <p:extLst>
      <p:ext uri="{BB962C8B-B14F-4D97-AF65-F5344CB8AC3E}">
        <p14:creationId xmlns:p14="http://schemas.microsoft.com/office/powerpoint/2010/main" val="2733711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0021" y="727968"/>
            <a:ext cx="7598234" cy="210275"/>
          </a:xfrm>
        </p:spPr>
        <p:txBody>
          <a:bodyPr>
            <a:normAutofit fontScale="90000"/>
          </a:bodyPr>
          <a:lstStyle/>
          <a:p>
            <a:r>
              <a:rPr lang="en-GB" b="1" dirty="0">
                <a:latin typeface="+mn-lt"/>
              </a:rPr>
              <a:t>STEP UP in the base of the assets in case of move </a:t>
            </a:r>
          </a:p>
        </p:txBody>
      </p:sp>
      <p:sp>
        <p:nvSpPr>
          <p:cNvPr id="7" name="Slide Number Placeholder 6"/>
          <p:cNvSpPr>
            <a:spLocks noGrp="1"/>
          </p:cNvSpPr>
          <p:nvPr>
            <p:ph type="sldNum" sz="quarter" idx="12"/>
          </p:nvPr>
        </p:nvSpPr>
        <p:spPr/>
        <p:txBody>
          <a:bodyPr/>
          <a:lstStyle/>
          <a:p>
            <a:fld id="{6A161F47-20D0-4C86-8B77-9039A1A577CF}" type="slidenum">
              <a:rPr lang="en-GB" smtClean="0"/>
              <a:t>15</a:t>
            </a:fld>
            <a:endParaRPr lang="en-GB"/>
          </a:p>
        </p:txBody>
      </p:sp>
      <p:graphicFrame>
        <p:nvGraphicFramePr>
          <p:cNvPr id="2" name="Table 7">
            <a:extLst>
              <a:ext uri="{FF2B5EF4-FFF2-40B4-BE49-F238E27FC236}">
                <a16:creationId xmlns:a16="http://schemas.microsoft.com/office/drawing/2014/main" id="{EC74D6C9-7F22-6152-C417-59B0D2C5868B}"/>
              </a:ext>
            </a:extLst>
          </p:cNvPr>
          <p:cNvGraphicFramePr>
            <a:graphicFrameLocks noGrp="1"/>
          </p:cNvGraphicFramePr>
          <p:nvPr>
            <p:extLst>
              <p:ext uri="{D42A27DB-BD31-4B8C-83A1-F6EECF244321}">
                <p14:modId xmlns:p14="http://schemas.microsoft.com/office/powerpoint/2010/main" val="121897498"/>
              </p:ext>
            </p:extLst>
          </p:nvPr>
        </p:nvGraphicFramePr>
        <p:xfrm>
          <a:off x="985844" y="1556795"/>
          <a:ext cx="8673260" cy="4475582"/>
        </p:xfrm>
        <a:graphic>
          <a:graphicData uri="http://schemas.openxmlformats.org/drawingml/2006/table">
            <a:tbl>
              <a:tblPr firstRow="1" bandRow="1">
                <a:tableStyleId>{5C22544A-7EE6-4342-B048-85BDC9FD1C3A}</a:tableStyleId>
              </a:tblPr>
              <a:tblGrid>
                <a:gridCol w="1734652">
                  <a:extLst>
                    <a:ext uri="{9D8B030D-6E8A-4147-A177-3AD203B41FA5}">
                      <a16:colId xmlns:a16="http://schemas.microsoft.com/office/drawing/2014/main" val="4170354378"/>
                    </a:ext>
                  </a:extLst>
                </a:gridCol>
                <a:gridCol w="1734652">
                  <a:extLst>
                    <a:ext uri="{9D8B030D-6E8A-4147-A177-3AD203B41FA5}">
                      <a16:colId xmlns:a16="http://schemas.microsoft.com/office/drawing/2014/main" val="3909752297"/>
                    </a:ext>
                  </a:extLst>
                </a:gridCol>
                <a:gridCol w="1734652">
                  <a:extLst>
                    <a:ext uri="{9D8B030D-6E8A-4147-A177-3AD203B41FA5}">
                      <a16:colId xmlns:a16="http://schemas.microsoft.com/office/drawing/2014/main" val="2324786826"/>
                    </a:ext>
                  </a:extLst>
                </a:gridCol>
                <a:gridCol w="1734652">
                  <a:extLst>
                    <a:ext uri="{9D8B030D-6E8A-4147-A177-3AD203B41FA5}">
                      <a16:colId xmlns:a16="http://schemas.microsoft.com/office/drawing/2014/main" val="3613865101"/>
                    </a:ext>
                  </a:extLst>
                </a:gridCol>
                <a:gridCol w="1734652">
                  <a:extLst>
                    <a:ext uri="{9D8B030D-6E8A-4147-A177-3AD203B41FA5}">
                      <a16:colId xmlns:a16="http://schemas.microsoft.com/office/drawing/2014/main" val="1801584667"/>
                    </a:ext>
                  </a:extLst>
                </a:gridCol>
              </a:tblGrid>
              <a:tr h="793219">
                <a:tc>
                  <a:txBody>
                    <a:bodyPr/>
                    <a:lstStyle/>
                    <a:p>
                      <a:r>
                        <a:rPr lang="en-US" dirty="0"/>
                        <a:t>Germany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none">
                          <a:solidFill>
                            <a:schemeClr val="bg1"/>
                          </a:solidFill>
                          <a:latin typeface="Arial" panose="020B0604020202020204" pitchFamily="34" charset="0"/>
                          <a:cs typeface="Arial" panose="020B0604020202020204" pitchFamily="34" charset="0"/>
                        </a:rPr>
                        <a:t>Israel</a:t>
                      </a:r>
                      <a:r>
                        <a:rPr lang="en-GB" u="sng">
                          <a:solidFill>
                            <a:schemeClr val="tx1"/>
                          </a:solidFill>
                          <a:latin typeface="Arial" panose="020B0604020202020204" pitchFamily="34" charset="0"/>
                          <a:cs typeface="Arial" panose="020B0604020202020204" pitchFamily="34" charset="0"/>
                        </a:rPr>
                        <a:t> </a:t>
                      </a:r>
                      <a:endParaRPr lang="en-US" u="sng">
                        <a:solidFill>
                          <a:schemeClr val="tx1"/>
                        </a:solidFill>
                        <a:latin typeface="Arial" panose="020B0604020202020204" pitchFamily="34" charset="0"/>
                        <a:cs typeface="Arial" panose="020B0604020202020204" pitchFamily="34" charset="0"/>
                      </a:endParaRPr>
                    </a:p>
                    <a:p>
                      <a:endParaRPr lang="en-US"/>
                    </a:p>
                  </a:txBody>
                  <a:tcPr/>
                </a:tc>
                <a:tc>
                  <a:txBody>
                    <a:bodyPr/>
                    <a:lstStyle/>
                    <a:p>
                      <a:r>
                        <a:rPr lang="en-GB" u="none">
                          <a:solidFill>
                            <a:schemeClr val="bg1"/>
                          </a:solidFill>
                          <a:latin typeface="Arial" panose="020B0604020202020204" pitchFamily="34" charset="0"/>
                          <a:cs typeface="Arial" panose="020B0604020202020204" pitchFamily="34" charset="0"/>
                        </a:rPr>
                        <a:t>Italy</a:t>
                      </a:r>
                      <a:endParaRPr lang="en-US" u="none">
                        <a:solidFill>
                          <a:schemeClr val="bg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none">
                          <a:solidFill>
                            <a:schemeClr val="bg1"/>
                          </a:solidFill>
                          <a:latin typeface="Arial" panose="020B0604020202020204" pitchFamily="34" charset="0"/>
                          <a:cs typeface="Arial" panose="020B0604020202020204" pitchFamily="34" charset="0"/>
                        </a:rPr>
                        <a:t>Netherlands</a:t>
                      </a:r>
                      <a:endParaRPr lang="en-US" u="none">
                        <a:solidFill>
                          <a:schemeClr val="bg1"/>
                        </a:solidFill>
                      </a:endParaRPr>
                    </a:p>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none">
                          <a:solidFill>
                            <a:schemeClr val="bg1"/>
                          </a:solidFill>
                          <a:latin typeface="Arial" panose="020B0604020202020204" pitchFamily="34" charset="0"/>
                          <a:cs typeface="Arial" panose="020B0604020202020204" pitchFamily="34" charset="0"/>
                        </a:rPr>
                        <a:t>Spain</a:t>
                      </a:r>
                      <a:endParaRPr lang="en-US" u="none">
                        <a:solidFill>
                          <a:schemeClr val="bg1"/>
                        </a:solidFill>
                        <a:latin typeface="Arial" panose="020B0604020202020204" pitchFamily="34" charset="0"/>
                        <a:cs typeface="Arial" panose="020B0604020202020204" pitchFamily="34" charset="0"/>
                      </a:endParaRPr>
                    </a:p>
                    <a:p>
                      <a:endParaRPr lang="en-US"/>
                    </a:p>
                  </a:txBody>
                  <a:tcPr/>
                </a:tc>
                <a:extLst>
                  <a:ext uri="{0D108BD9-81ED-4DB2-BD59-A6C34878D82A}">
                    <a16:rowId xmlns:a16="http://schemas.microsoft.com/office/drawing/2014/main" val="789257295"/>
                  </a:ext>
                </a:extLst>
              </a:tr>
              <a:tr h="36823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62626"/>
                          </a:solidFill>
                          <a:effectLst/>
                          <a:uLnTx/>
                          <a:uFillTx/>
                          <a:latin typeface="+mn-lt"/>
                          <a:ea typeface="+mn-ea"/>
                          <a:cs typeface="+mn-cs"/>
                        </a:rPr>
                        <a:t>STEP UP is only granted if taxpayer was subject to exit tax in former country (sec. 17 para. 2 ITA).</a:t>
                      </a:r>
                    </a:p>
                    <a:p>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There is No STEP UP of the values of assets. Effectively, there is not need for a STEP-UP</a:t>
                      </a:r>
                      <a:r>
                        <a:rPr lang="en-US" sz="1400" u="none" dirty="0"/>
                        <a:t>,</a:t>
                      </a:r>
                      <a:r>
                        <a:rPr lang="en-US" sz="1400" u="none" baseline="0" dirty="0"/>
                        <a:t> as usually the individual will be exempt for 10 years. </a:t>
                      </a:r>
                      <a:endParaRPr lang="en-US" sz="1400" u="none" dirty="0"/>
                    </a:p>
                    <a:p>
                      <a:endParaRPr lang="en-US" sz="1400" dirty="0"/>
                    </a:p>
                    <a:p>
                      <a:r>
                        <a:rPr lang="en-US" sz="1400" dirty="0"/>
                        <a:t>Step UP is provided</a:t>
                      </a:r>
                      <a:r>
                        <a:rPr lang="en-US" sz="1400" baseline="0" dirty="0"/>
                        <a:t> only in the case of gifts and inheritance from foreign residents. </a:t>
                      </a:r>
                      <a:endParaRPr lang="en-US" sz="1400" dirty="0"/>
                    </a:p>
                  </a:txBody>
                  <a:tcPr/>
                </a:tc>
                <a:tc>
                  <a:txBody>
                    <a:bodyPr/>
                    <a:lstStyle/>
                    <a:p>
                      <a:r>
                        <a:rPr lang="en-US" sz="1400" dirty="0"/>
                        <a:t>No STEP UP of the values of assets</a:t>
                      </a:r>
                    </a:p>
                  </a:txBody>
                  <a:tcPr/>
                </a:tc>
                <a:tc>
                  <a:txBody>
                    <a:bodyPr/>
                    <a:lstStyle/>
                    <a:p>
                      <a:r>
                        <a:rPr lang="en-US" sz="1400" dirty="0"/>
                        <a:t>Normally step up for value of substantial interest in non-Dutch resident company. In certain cases, also for shares in Dutch resident company. Step up non relevant for other non-business assets.</a:t>
                      </a:r>
                    </a:p>
                  </a:txBody>
                  <a:tcPr/>
                </a:tc>
                <a:tc>
                  <a:txBody>
                    <a:bodyPr/>
                    <a:lstStyle/>
                    <a:p>
                      <a:r>
                        <a:rPr lang="en-US" sz="1400" noProof="0" dirty="0"/>
                        <a:t>No </a:t>
                      </a:r>
                      <a:r>
                        <a:rPr lang="en-US" sz="1400" i="0" noProof="0" dirty="0"/>
                        <a:t>STEP UP</a:t>
                      </a:r>
                      <a:r>
                        <a:rPr lang="en-US" sz="1400" noProof="0" dirty="0"/>
                        <a:t>. In certain cases, it might lead to double taxation when having paid exit tax in the country of origin. </a:t>
                      </a:r>
                    </a:p>
                    <a:p>
                      <a:endParaRPr lang="en-US" sz="1400" noProof="0" dirty="0"/>
                    </a:p>
                    <a:p>
                      <a:r>
                        <a:rPr lang="en-US" sz="1400" noProof="0" dirty="0"/>
                        <a:t>(Tax Treaties to solve the double tax?)</a:t>
                      </a:r>
                    </a:p>
                  </a:txBody>
                  <a:tcPr/>
                </a:tc>
                <a:extLst>
                  <a:ext uri="{0D108BD9-81ED-4DB2-BD59-A6C34878D82A}">
                    <a16:rowId xmlns:a16="http://schemas.microsoft.com/office/drawing/2014/main" val="3599297495"/>
                  </a:ext>
                </a:extLst>
              </a:tr>
            </a:tbl>
          </a:graphicData>
        </a:graphic>
      </p:graphicFrame>
    </p:spTree>
    <p:extLst>
      <p:ext uri="{BB962C8B-B14F-4D97-AF65-F5344CB8AC3E}">
        <p14:creationId xmlns:p14="http://schemas.microsoft.com/office/powerpoint/2010/main" val="4275248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0021" y="656427"/>
            <a:ext cx="7598234" cy="210275"/>
          </a:xfrm>
        </p:spPr>
        <p:txBody>
          <a:bodyPr>
            <a:normAutofit fontScale="90000"/>
          </a:bodyPr>
          <a:lstStyle/>
          <a:p>
            <a:r>
              <a:rPr lang="en-GB" b="1" dirty="0">
                <a:latin typeface="+mn-lt"/>
              </a:rPr>
              <a:t>Inheritance &amp; gift tax consequences in the country of origin and the new country </a:t>
            </a:r>
          </a:p>
        </p:txBody>
      </p:sp>
      <p:sp>
        <p:nvSpPr>
          <p:cNvPr id="7" name="Slide Number Placeholder 6"/>
          <p:cNvSpPr>
            <a:spLocks noGrp="1"/>
          </p:cNvSpPr>
          <p:nvPr>
            <p:ph type="sldNum" sz="quarter" idx="12"/>
          </p:nvPr>
        </p:nvSpPr>
        <p:spPr/>
        <p:txBody>
          <a:bodyPr/>
          <a:lstStyle/>
          <a:p>
            <a:fld id="{6A161F47-20D0-4C86-8B77-9039A1A577CF}" type="slidenum">
              <a:rPr lang="en-GB" smtClean="0"/>
              <a:t>16</a:t>
            </a:fld>
            <a:endParaRPr lang="en-GB"/>
          </a:p>
        </p:txBody>
      </p:sp>
      <p:graphicFrame>
        <p:nvGraphicFramePr>
          <p:cNvPr id="2" name="Table 7">
            <a:extLst>
              <a:ext uri="{FF2B5EF4-FFF2-40B4-BE49-F238E27FC236}">
                <a16:creationId xmlns:a16="http://schemas.microsoft.com/office/drawing/2014/main" id="{2CFB5B78-83C0-5C90-FCE3-4D97F92556FC}"/>
              </a:ext>
            </a:extLst>
          </p:cNvPr>
          <p:cNvGraphicFramePr>
            <a:graphicFrameLocks noGrp="1"/>
          </p:cNvGraphicFramePr>
          <p:nvPr>
            <p:extLst>
              <p:ext uri="{D42A27DB-BD31-4B8C-83A1-F6EECF244321}">
                <p14:modId xmlns:p14="http://schemas.microsoft.com/office/powerpoint/2010/main" val="246584757"/>
              </p:ext>
            </p:extLst>
          </p:nvPr>
        </p:nvGraphicFramePr>
        <p:xfrm>
          <a:off x="841822" y="1445450"/>
          <a:ext cx="9028590" cy="4862655"/>
        </p:xfrm>
        <a:graphic>
          <a:graphicData uri="http://schemas.openxmlformats.org/drawingml/2006/table">
            <a:tbl>
              <a:tblPr firstRow="1" bandRow="1">
                <a:tableStyleId>{5C22544A-7EE6-4342-B048-85BDC9FD1C3A}</a:tableStyleId>
              </a:tblPr>
              <a:tblGrid>
                <a:gridCol w="1805718">
                  <a:extLst>
                    <a:ext uri="{9D8B030D-6E8A-4147-A177-3AD203B41FA5}">
                      <a16:colId xmlns:a16="http://schemas.microsoft.com/office/drawing/2014/main" val="4170354378"/>
                    </a:ext>
                  </a:extLst>
                </a:gridCol>
                <a:gridCol w="1805718">
                  <a:extLst>
                    <a:ext uri="{9D8B030D-6E8A-4147-A177-3AD203B41FA5}">
                      <a16:colId xmlns:a16="http://schemas.microsoft.com/office/drawing/2014/main" val="3909752297"/>
                    </a:ext>
                  </a:extLst>
                </a:gridCol>
                <a:gridCol w="1805718">
                  <a:extLst>
                    <a:ext uri="{9D8B030D-6E8A-4147-A177-3AD203B41FA5}">
                      <a16:colId xmlns:a16="http://schemas.microsoft.com/office/drawing/2014/main" val="2324786826"/>
                    </a:ext>
                  </a:extLst>
                </a:gridCol>
                <a:gridCol w="1805718">
                  <a:extLst>
                    <a:ext uri="{9D8B030D-6E8A-4147-A177-3AD203B41FA5}">
                      <a16:colId xmlns:a16="http://schemas.microsoft.com/office/drawing/2014/main" val="3613865101"/>
                    </a:ext>
                  </a:extLst>
                </a:gridCol>
                <a:gridCol w="1805718">
                  <a:extLst>
                    <a:ext uri="{9D8B030D-6E8A-4147-A177-3AD203B41FA5}">
                      <a16:colId xmlns:a16="http://schemas.microsoft.com/office/drawing/2014/main" val="1801584667"/>
                    </a:ext>
                  </a:extLst>
                </a:gridCol>
              </a:tblGrid>
              <a:tr h="615792">
                <a:tc>
                  <a:txBody>
                    <a:bodyPr/>
                    <a:lstStyle/>
                    <a:p>
                      <a:r>
                        <a:rPr lang="en-US"/>
                        <a:t>Germany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solidFill>
                            <a:schemeClr val="bg1"/>
                          </a:solidFill>
                          <a:latin typeface="Arial" panose="020B0604020202020204" pitchFamily="34" charset="0"/>
                          <a:cs typeface="Arial" panose="020B0604020202020204" pitchFamily="34" charset="0"/>
                        </a:rPr>
                        <a:t>Israel</a:t>
                      </a:r>
                      <a:r>
                        <a:rPr lang="en-GB" u="sng" dirty="0">
                          <a:solidFill>
                            <a:schemeClr val="tx1"/>
                          </a:solidFill>
                          <a:latin typeface="Arial" panose="020B0604020202020204" pitchFamily="34" charset="0"/>
                          <a:cs typeface="Arial" panose="020B0604020202020204" pitchFamily="34" charset="0"/>
                        </a:rPr>
                        <a:t> </a:t>
                      </a:r>
                      <a:endParaRPr lang="en-US" u="sng" dirty="0">
                        <a:solidFill>
                          <a:schemeClr val="tx1"/>
                        </a:solidFill>
                        <a:latin typeface="Arial" panose="020B0604020202020204" pitchFamily="34" charset="0"/>
                        <a:cs typeface="Arial" panose="020B0604020202020204" pitchFamily="34" charset="0"/>
                      </a:endParaRPr>
                    </a:p>
                    <a:p>
                      <a:endParaRPr lang="en-US" dirty="0"/>
                    </a:p>
                  </a:txBody>
                  <a:tcPr/>
                </a:tc>
                <a:tc>
                  <a:txBody>
                    <a:bodyPr/>
                    <a:lstStyle/>
                    <a:p>
                      <a:r>
                        <a:rPr lang="en-GB" u="none">
                          <a:solidFill>
                            <a:schemeClr val="bg1"/>
                          </a:solidFill>
                          <a:latin typeface="Arial" panose="020B0604020202020204" pitchFamily="34" charset="0"/>
                          <a:cs typeface="Arial" panose="020B0604020202020204" pitchFamily="34" charset="0"/>
                        </a:rPr>
                        <a:t>Italy</a:t>
                      </a:r>
                      <a:endParaRPr lang="en-US" u="none">
                        <a:solidFill>
                          <a:schemeClr val="bg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none">
                          <a:solidFill>
                            <a:schemeClr val="bg1"/>
                          </a:solidFill>
                          <a:latin typeface="Arial" panose="020B0604020202020204" pitchFamily="34" charset="0"/>
                          <a:cs typeface="Arial" panose="020B0604020202020204" pitchFamily="34" charset="0"/>
                        </a:rPr>
                        <a:t>Netherlands</a:t>
                      </a:r>
                      <a:endParaRPr lang="en-US" u="none">
                        <a:solidFill>
                          <a:schemeClr val="bg1"/>
                        </a:solidFill>
                      </a:endParaRPr>
                    </a:p>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solidFill>
                            <a:schemeClr val="bg1"/>
                          </a:solidFill>
                          <a:latin typeface="Arial" panose="020B0604020202020204" pitchFamily="34" charset="0"/>
                          <a:cs typeface="Arial" panose="020B0604020202020204" pitchFamily="34" charset="0"/>
                        </a:rPr>
                        <a:t>Spain</a:t>
                      </a:r>
                      <a:endParaRPr lang="en-US" u="none" dirty="0">
                        <a:solidFill>
                          <a:schemeClr val="bg1"/>
                        </a:solidFill>
                        <a:latin typeface="Arial" panose="020B0604020202020204" pitchFamily="34" charset="0"/>
                        <a:cs typeface="Arial" panose="020B0604020202020204" pitchFamily="34" charset="0"/>
                      </a:endParaRPr>
                    </a:p>
                    <a:p>
                      <a:endParaRPr lang="en-US" dirty="0"/>
                    </a:p>
                  </a:txBody>
                  <a:tcPr/>
                </a:tc>
                <a:extLst>
                  <a:ext uri="{0D108BD9-81ED-4DB2-BD59-A6C34878D82A}">
                    <a16:rowId xmlns:a16="http://schemas.microsoft.com/office/drawing/2014/main" val="789257295"/>
                  </a:ext>
                </a:extLst>
              </a:tr>
              <a:tr h="42225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62626"/>
                          </a:solidFill>
                          <a:effectLst/>
                          <a:uLnTx/>
                          <a:uFillTx/>
                          <a:latin typeface="+mn-lt"/>
                          <a:ea typeface="+mn-ea"/>
                          <a:cs typeface="+mn-cs"/>
                        </a:rPr>
                        <a:t>Important: </a:t>
                      </a:r>
                      <a:r>
                        <a:rPr kumimoji="0" lang="en-US" sz="1200" b="0" i="0" u="none" strike="noStrike" kern="1200" cap="none" spc="0" normalizeH="0" baseline="0" noProof="0" dirty="0">
                          <a:ln>
                            <a:noFill/>
                          </a:ln>
                          <a:solidFill>
                            <a:srgbClr val="262626"/>
                          </a:solidFill>
                          <a:effectLst/>
                          <a:uLnTx/>
                          <a:uFillTx/>
                          <a:latin typeface="+mn-lt"/>
                          <a:ea typeface="+mn-ea"/>
                          <a:cs typeface="+mn-cs"/>
                        </a:rPr>
                        <a:t>German gift/inheritance taxation of worldwide assets applies if either transferor or transferee are tax-resident in Germany.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62626"/>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2626"/>
                          </a:solidFill>
                          <a:effectLst/>
                          <a:uLnTx/>
                          <a:uFillTx/>
                          <a:latin typeface="+mn-lt"/>
                          <a:ea typeface="+mn-ea"/>
                          <a:cs typeface="+mn-cs"/>
                        </a:rPr>
                        <a:t>Germans who have left Germany are regarded as German tax-residents for gift/inheritance taxation for a period of 5 years (10 years if they move to the 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62626"/>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2626"/>
                          </a:solidFill>
                          <a:effectLst/>
                          <a:uLnTx/>
                          <a:uFillTx/>
                          <a:latin typeface="+mn-lt"/>
                          <a:ea typeface="+mn-ea"/>
                          <a:cs typeface="+mn-cs"/>
                        </a:rPr>
                        <a:t>Extended non-resident  gift/inheritance taxation for a period of 10 years for Germans who have relocated to a low-tax juris-diction.</a:t>
                      </a:r>
                    </a:p>
                    <a:p>
                      <a:endParaRPr lang="en-US" dirty="0"/>
                    </a:p>
                  </a:txBody>
                  <a:tcPr/>
                </a:tc>
                <a:tc>
                  <a:txBody>
                    <a:bodyPr/>
                    <a:lstStyle/>
                    <a:p>
                      <a:r>
                        <a:rPr lang="en-US" sz="1200" dirty="0"/>
                        <a:t>Generally, there is no Inheritance &amp; Gift Tax in Israel.</a:t>
                      </a:r>
                    </a:p>
                    <a:p>
                      <a:endParaRPr lang="en-US" sz="1200" dirty="0"/>
                    </a:p>
                    <a:p>
                      <a:r>
                        <a:rPr lang="en-US" sz="1200" dirty="0"/>
                        <a:t>However, </a:t>
                      </a:r>
                      <a:r>
                        <a:rPr lang="en-US" sz="1200" b="1" dirty="0"/>
                        <a:t>gifting assets to foreign residents </a:t>
                      </a:r>
                      <a:r>
                        <a:rPr lang="en-US" sz="1200" dirty="0"/>
                        <a:t>creates a deemed capital gain tax event. </a:t>
                      </a:r>
                    </a:p>
                  </a:txBody>
                  <a:tcPr/>
                </a:tc>
                <a:tc>
                  <a:txBody>
                    <a:bodyPr/>
                    <a:lstStyle/>
                    <a:p>
                      <a:pPr algn="l"/>
                      <a:r>
                        <a:rPr lang="en-US" sz="1300" u="sng" dirty="0"/>
                        <a:t>Worldwide taxation </a:t>
                      </a:r>
                      <a:r>
                        <a:rPr lang="en-US" sz="1300" dirty="0"/>
                        <a:t>if the donor/ deceased is </a:t>
                      </a:r>
                      <a:r>
                        <a:rPr lang="en-US" sz="1300" b="1" dirty="0"/>
                        <a:t>resident</a:t>
                      </a:r>
                      <a:r>
                        <a:rPr lang="en-US" sz="1300" dirty="0"/>
                        <a:t> in Italy.</a:t>
                      </a:r>
                    </a:p>
                    <a:p>
                      <a:pPr algn="l"/>
                      <a:r>
                        <a:rPr lang="en-US" sz="1300" dirty="0"/>
                        <a:t>If the donor/ deceased is </a:t>
                      </a:r>
                      <a:r>
                        <a:rPr lang="en-US" sz="1300" b="1" dirty="0"/>
                        <a:t>non-resident</a:t>
                      </a:r>
                      <a:r>
                        <a:rPr lang="en-US" sz="1300" dirty="0"/>
                        <a:t>, the tax is due only on the </a:t>
                      </a:r>
                      <a:r>
                        <a:rPr lang="en-US" sz="1300" u="sng" dirty="0"/>
                        <a:t>assets and rights existing in Italy</a:t>
                      </a:r>
                      <a:r>
                        <a:rPr lang="en-US" sz="1300" dirty="0"/>
                        <a:t>.</a:t>
                      </a:r>
                    </a:p>
                    <a:p>
                      <a:pPr algn="l"/>
                      <a:r>
                        <a:rPr lang="en-US" sz="1300" dirty="0"/>
                        <a:t>As an </a:t>
                      </a:r>
                      <a:r>
                        <a:rPr lang="en-US" sz="1300" b="1" dirty="0"/>
                        <a:t>exception</a:t>
                      </a:r>
                      <a:r>
                        <a:rPr lang="en-US" sz="1300" dirty="0"/>
                        <a:t>, NTRs (24-bis Italian tax Code) are subject to the Italian inheritance and/or gift tax only on assets and rights existing in Italy upon the date of their succession/gift. </a:t>
                      </a:r>
                    </a:p>
                  </a:txBody>
                  <a:tcPr/>
                </a:tc>
                <a:tc>
                  <a:txBody>
                    <a:bodyPr/>
                    <a:lstStyle/>
                    <a:p>
                      <a:r>
                        <a:rPr lang="en-US" sz="1300" u="sng" dirty="0"/>
                        <a:t>Worldwide taxation </a:t>
                      </a:r>
                      <a:r>
                        <a:rPr lang="en-US" sz="1300" u="none" dirty="0"/>
                        <a:t>if donor/deceased is resident or deemed resident in Netherlands. No tax on non-resident donor deceased.</a:t>
                      </a:r>
                    </a:p>
                    <a:p>
                      <a:r>
                        <a:rPr lang="en-US" sz="1300" u="none" dirty="0"/>
                        <a:t>Non-Dutch citizen deemed resident for gift tax for one year. Dutch citizen deemed resident for gift and inheritance tax for 10 years.</a:t>
                      </a:r>
                      <a:endParaRPr lang="en-US" sz="1300" u="sng" dirty="0"/>
                    </a:p>
                  </a:txBody>
                  <a:tcPr/>
                </a:tc>
                <a:tc>
                  <a:txBody>
                    <a:bodyPr/>
                    <a:lstStyle/>
                    <a:p>
                      <a:r>
                        <a:rPr lang="en-US" sz="1300" u="none" noProof="0" dirty="0"/>
                        <a:t>Spanish inheritance/gift tax of worldwide assets and rights when either the </a:t>
                      </a:r>
                      <a:r>
                        <a:rPr lang="en-US" sz="1300" b="1" u="none" noProof="0" dirty="0"/>
                        <a:t>heir or beneficiary is tax-resident in Spain</a:t>
                      </a:r>
                      <a:r>
                        <a:rPr lang="en-US" sz="1300" u="none" noProof="0" dirty="0"/>
                        <a:t>. </a:t>
                      </a:r>
                    </a:p>
                    <a:p>
                      <a:endParaRPr lang="en-US" sz="1300" u="none" noProof="0" dirty="0"/>
                    </a:p>
                    <a:p>
                      <a:r>
                        <a:rPr lang="en-US" sz="1300" b="1" u="none" noProof="0" dirty="0"/>
                        <a:t>Non-resident taxpayers </a:t>
                      </a:r>
                      <a:r>
                        <a:rPr lang="en-US" sz="1300" u="none" noProof="0" dirty="0"/>
                        <a:t>are subject to inheritance/gift tax for </a:t>
                      </a:r>
                      <a:r>
                        <a:rPr lang="en-US" sz="1300" b="1" u="none" noProof="0" dirty="0"/>
                        <a:t>assets and rights located or exercised in Spain.</a:t>
                      </a:r>
                    </a:p>
                    <a:p>
                      <a:endParaRPr lang="en-US" sz="1300" u="none" noProof="0" dirty="0"/>
                    </a:p>
                    <a:p>
                      <a:r>
                        <a:rPr lang="en-US" sz="1300" u="none" noProof="0" dirty="0"/>
                        <a:t>Tax rates and allowances are different in each region of Spain. </a:t>
                      </a:r>
                    </a:p>
                  </a:txBody>
                  <a:tcPr/>
                </a:tc>
                <a:extLst>
                  <a:ext uri="{0D108BD9-81ED-4DB2-BD59-A6C34878D82A}">
                    <a16:rowId xmlns:a16="http://schemas.microsoft.com/office/drawing/2014/main" val="3599297495"/>
                  </a:ext>
                </a:extLst>
              </a:tr>
            </a:tbl>
          </a:graphicData>
        </a:graphic>
      </p:graphicFrame>
    </p:spTree>
    <p:extLst>
      <p:ext uri="{BB962C8B-B14F-4D97-AF65-F5344CB8AC3E}">
        <p14:creationId xmlns:p14="http://schemas.microsoft.com/office/powerpoint/2010/main" val="219741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7476" y="402709"/>
            <a:ext cx="8025205" cy="1143000"/>
          </a:xfrm>
        </p:spPr>
        <p:txBody>
          <a:bodyPr>
            <a:normAutofit fontScale="90000"/>
          </a:bodyPr>
          <a:lstStyle/>
          <a:p>
            <a:r>
              <a:rPr lang="en-GB" b="1" dirty="0">
                <a:latin typeface="+mn-lt"/>
              </a:rPr>
              <a:t>Italian case 2</a:t>
            </a:r>
            <a:br>
              <a:rPr lang="en-GB" b="1" dirty="0">
                <a:latin typeface="+mn-lt"/>
              </a:rPr>
            </a:br>
            <a:r>
              <a:rPr lang="en-US" sz="2700" dirty="0">
                <a:latin typeface="+mn-lt"/>
              </a:rPr>
              <a:t>Italian resident transfers his tax residence abroad</a:t>
            </a:r>
            <a:br>
              <a:rPr lang="en-US" dirty="0">
                <a:latin typeface="+mn-lt"/>
              </a:rPr>
            </a:br>
            <a:endParaRPr lang="en-GB" dirty="0">
              <a:latin typeface="+mn-lt"/>
            </a:endParaRPr>
          </a:p>
        </p:txBody>
      </p:sp>
      <p:sp>
        <p:nvSpPr>
          <p:cNvPr id="7" name="Slide Number Placeholder 6"/>
          <p:cNvSpPr>
            <a:spLocks noGrp="1"/>
          </p:cNvSpPr>
          <p:nvPr>
            <p:ph type="sldNum" sz="quarter" idx="12"/>
          </p:nvPr>
        </p:nvSpPr>
        <p:spPr/>
        <p:txBody>
          <a:bodyPr/>
          <a:lstStyle/>
          <a:p>
            <a:fld id="{6A161F47-20D0-4C86-8B77-9039A1A577CF}" type="slidenum">
              <a:rPr lang="en-GB" smtClean="0"/>
              <a:t>17</a:t>
            </a:fld>
            <a:endParaRPr lang="en-GB"/>
          </a:p>
        </p:txBody>
      </p:sp>
      <p:cxnSp>
        <p:nvCxnSpPr>
          <p:cNvPr id="28" name="Connettore diritto 27">
            <a:extLst>
              <a:ext uri="{FF2B5EF4-FFF2-40B4-BE49-F238E27FC236}">
                <a16:creationId xmlns:a16="http://schemas.microsoft.com/office/drawing/2014/main" id="{99E839E5-E6BC-C2F0-D7D0-7126E1E74CFB}"/>
              </a:ext>
            </a:extLst>
          </p:cNvPr>
          <p:cNvCxnSpPr>
            <a:cxnSpLocks/>
          </p:cNvCxnSpPr>
          <p:nvPr/>
        </p:nvCxnSpPr>
        <p:spPr>
          <a:xfrm>
            <a:off x="5970347" y="2039640"/>
            <a:ext cx="0" cy="3357827"/>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pic>
        <p:nvPicPr>
          <p:cNvPr id="30" name="Immagine 29">
            <a:extLst>
              <a:ext uri="{FF2B5EF4-FFF2-40B4-BE49-F238E27FC236}">
                <a16:creationId xmlns:a16="http://schemas.microsoft.com/office/drawing/2014/main" id="{B0405C41-D3B8-E759-5B5B-8D0980CB99A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342853" y="2118333"/>
            <a:ext cx="670560" cy="447040"/>
          </a:xfrm>
          <a:prstGeom prst="rect">
            <a:avLst/>
          </a:prstGeom>
        </p:spPr>
      </p:pic>
      <p:pic>
        <p:nvPicPr>
          <p:cNvPr id="33" name="Elemento grafico 32" descr="Donna con riempimento a tinta unita">
            <a:extLst>
              <a:ext uri="{FF2B5EF4-FFF2-40B4-BE49-F238E27FC236}">
                <a16:creationId xmlns:a16="http://schemas.microsoft.com/office/drawing/2014/main" id="{5DF84E94-69F7-D4DA-7F81-532F28DBA6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66973" y="3051450"/>
            <a:ext cx="566333" cy="566333"/>
          </a:xfrm>
          <a:prstGeom prst="rect">
            <a:avLst/>
          </a:prstGeom>
        </p:spPr>
      </p:pic>
      <p:sp>
        <p:nvSpPr>
          <p:cNvPr id="2" name="Titolo 1">
            <a:extLst>
              <a:ext uri="{FF2B5EF4-FFF2-40B4-BE49-F238E27FC236}">
                <a16:creationId xmlns:a16="http://schemas.microsoft.com/office/drawing/2014/main" id="{851D10F4-0053-8DC6-012C-E38CF4EAEEF6}"/>
              </a:ext>
            </a:extLst>
          </p:cNvPr>
          <p:cNvSpPr txBox="1">
            <a:spLocks/>
          </p:cNvSpPr>
          <p:nvPr/>
        </p:nvSpPr>
        <p:spPr>
          <a:xfrm>
            <a:off x="1726516" y="1571786"/>
            <a:ext cx="8071991" cy="597003"/>
          </a:xfrm>
          <a:prstGeom prst="rect">
            <a:avLst/>
          </a:prstGeom>
        </p:spPr>
        <p:txBody>
          <a:bodyPr/>
          <a:lstStyle/>
          <a:p>
            <a:pPr>
              <a:defRPr/>
            </a:pPr>
            <a:r>
              <a:rPr lang="it-IT" sz="2000" b="1" cap="all" dirty="0">
                <a:latin typeface="Verdana" panose="020B0604030504040204" pitchFamily="34" charset="0"/>
                <a:ea typeface="Verdana" panose="020B0604030504040204" pitchFamily="34" charset="0"/>
              </a:rPr>
              <a:t>«</a:t>
            </a:r>
            <a:r>
              <a:rPr lang="it-IT" sz="2000" b="1" cap="all" dirty="0" err="1">
                <a:latin typeface="Verdana" panose="020B0604030504040204" pitchFamily="34" charset="0"/>
                <a:ea typeface="Verdana" panose="020B0604030504040204" pitchFamily="34" charset="0"/>
              </a:rPr>
              <a:t>As</a:t>
            </a:r>
            <a:r>
              <a:rPr lang="it-IT" sz="2000" b="1" cap="all" dirty="0">
                <a:latin typeface="Verdana" panose="020B0604030504040204" pitchFamily="34" charset="0"/>
                <a:ea typeface="Verdana" panose="020B0604030504040204" pitchFamily="34" charset="0"/>
              </a:rPr>
              <a:t> </a:t>
            </a:r>
            <a:r>
              <a:rPr lang="it-IT" sz="2000" b="1" cap="all" dirty="0" err="1">
                <a:latin typeface="Verdana" panose="020B0604030504040204" pitchFamily="34" charset="0"/>
                <a:ea typeface="Verdana" panose="020B0604030504040204" pitchFamily="34" charset="0"/>
              </a:rPr>
              <a:t>is</a:t>
            </a:r>
            <a:r>
              <a:rPr lang="it-IT" sz="2000" b="1" cap="all" dirty="0">
                <a:latin typeface="Verdana" panose="020B0604030504040204" pitchFamily="34" charset="0"/>
                <a:ea typeface="Verdana" panose="020B0604030504040204" pitchFamily="34" charset="0"/>
              </a:rPr>
              <a:t>» situation</a:t>
            </a:r>
          </a:p>
        </p:txBody>
      </p:sp>
      <p:pic>
        <p:nvPicPr>
          <p:cNvPr id="13" name="Elemento grafico 12" descr="Fabbrica">
            <a:extLst>
              <a:ext uri="{FF2B5EF4-FFF2-40B4-BE49-F238E27FC236}">
                <a16:creationId xmlns:a16="http://schemas.microsoft.com/office/drawing/2014/main" id="{60CBE184-C23D-7C6D-DD52-F3B46B22F45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62825" y="4483346"/>
            <a:ext cx="636997" cy="636997"/>
          </a:xfrm>
          <a:prstGeom prst="rect">
            <a:avLst/>
          </a:prstGeom>
        </p:spPr>
      </p:pic>
      <p:cxnSp>
        <p:nvCxnSpPr>
          <p:cNvPr id="16" name="Connettore 2 15">
            <a:extLst>
              <a:ext uri="{FF2B5EF4-FFF2-40B4-BE49-F238E27FC236}">
                <a16:creationId xmlns:a16="http://schemas.microsoft.com/office/drawing/2014/main" id="{192A0734-E9E2-B9A7-EBF9-904DFEE24E67}"/>
              </a:ext>
            </a:extLst>
          </p:cNvPr>
          <p:cNvCxnSpPr>
            <a:cxnSpLocks/>
          </p:cNvCxnSpPr>
          <p:nvPr/>
        </p:nvCxnSpPr>
        <p:spPr>
          <a:xfrm>
            <a:off x="4036906" y="3813225"/>
            <a:ext cx="3844417" cy="3467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CasellaDiTesto 16">
            <a:extLst>
              <a:ext uri="{FF2B5EF4-FFF2-40B4-BE49-F238E27FC236}">
                <a16:creationId xmlns:a16="http://schemas.microsoft.com/office/drawing/2014/main" id="{25CA8301-9F50-E2B8-AC2D-7C2D530B02D1}"/>
              </a:ext>
            </a:extLst>
          </p:cNvPr>
          <p:cNvSpPr txBox="1"/>
          <p:nvPr/>
        </p:nvSpPr>
        <p:spPr>
          <a:xfrm>
            <a:off x="7150189" y="4166871"/>
            <a:ext cx="4572000" cy="369332"/>
          </a:xfrm>
          <a:prstGeom prst="rect">
            <a:avLst/>
          </a:prstGeom>
          <a:noFill/>
        </p:spPr>
        <p:txBody>
          <a:bodyPr wrap="square">
            <a:spAutoFit/>
          </a:bodyPr>
          <a:lstStyle/>
          <a:p>
            <a:r>
              <a:rPr lang="it-IT" i="1" err="1"/>
              <a:t>Participations</a:t>
            </a:r>
            <a:endParaRPr lang="it-IT" i="1"/>
          </a:p>
        </p:txBody>
      </p:sp>
      <p:sp>
        <p:nvSpPr>
          <p:cNvPr id="5" name="CasellaDiTesto 4">
            <a:extLst>
              <a:ext uri="{FF2B5EF4-FFF2-40B4-BE49-F238E27FC236}">
                <a16:creationId xmlns:a16="http://schemas.microsoft.com/office/drawing/2014/main" id="{84742DB1-EEB3-6EDC-0B95-80826CF7911B}"/>
              </a:ext>
            </a:extLst>
          </p:cNvPr>
          <p:cNvSpPr txBox="1"/>
          <p:nvPr/>
        </p:nvSpPr>
        <p:spPr>
          <a:xfrm>
            <a:off x="3863148" y="2766366"/>
            <a:ext cx="1541122" cy="369332"/>
          </a:xfrm>
          <a:prstGeom prst="rect">
            <a:avLst/>
          </a:prstGeom>
          <a:noFill/>
        </p:spPr>
        <p:txBody>
          <a:bodyPr wrap="square">
            <a:spAutoFit/>
          </a:bodyPr>
          <a:lstStyle/>
          <a:p>
            <a:r>
              <a:rPr lang="en-US" b="1" i="1">
                <a:latin typeface="HelveticaNeueLT Std Lt Cn" panose="020B0406020202030204" pitchFamily="34" charset="0"/>
              </a:rPr>
              <a:t>Y</a:t>
            </a:r>
            <a:endParaRPr lang="it-IT" b="1"/>
          </a:p>
        </p:txBody>
      </p:sp>
      <p:pic>
        <p:nvPicPr>
          <p:cNvPr id="9" name="Immagine 8">
            <a:extLst>
              <a:ext uri="{FF2B5EF4-FFF2-40B4-BE49-F238E27FC236}">
                <a16:creationId xmlns:a16="http://schemas.microsoft.com/office/drawing/2014/main" id="{F25D3D03-7C84-E26B-5E28-89A03C95F1EB}"/>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8569222" y="2081141"/>
            <a:ext cx="670822" cy="447040"/>
          </a:xfrm>
          <a:prstGeom prst="rect">
            <a:avLst/>
          </a:prstGeom>
        </p:spPr>
      </p:pic>
      <p:pic>
        <p:nvPicPr>
          <p:cNvPr id="11" name="Elemento grafico 10" descr="Fabbrica">
            <a:extLst>
              <a:ext uri="{FF2B5EF4-FFF2-40B4-BE49-F238E27FC236}">
                <a16:creationId xmlns:a16="http://schemas.microsoft.com/office/drawing/2014/main" id="{A35F98F4-6581-A507-6C08-EB704DFAF93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66973" y="4496785"/>
            <a:ext cx="636997" cy="636997"/>
          </a:xfrm>
          <a:prstGeom prst="rect">
            <a:avLst/>
          </a:prstGeom>
        </p:spPr>
      </p:pic>
      <p:sp>
        <p:nvSpPr>
          <p:cNvPr id="12" name="CasellaDiTesto 11">
            <a:extLst>
              <a:ext uri="{FF2B5EF4-FFF2-40B4-BE49-F238E27FC236}">
                <a16:creationId xmlns:a16="http://schemas.microsoft.com/office/drawing/2014/main" id="{F80CCB8E-A08C-FCA7-782B-33185F7162FB}"/>
              </a:ext>
            </a:extLst>
          </p:cNvPr>
          <p:cNvSpPr txBox="1"/>
          <p:nvPr/>
        </p:nvSpPr>
        <p:spPr>
          <a:xfrm>
            <a:off x="3354337" y="4180310"/>
            <a:ext cx="4572000" cy="369332"/>
          </a:xfrm>
          <a:prstGeom prst="rect">
            <a:avLst/>
          </a:prstGeom>
          <a:noFill/>
        </p:spPr>
        <p:txBody>
          <a:bodyPr wrap="square">
            <a:spAutoFit/>
          </a:bodyPr>
          <a:lstStyle/>
          <a:p>
            <a:r>
              <a:rPr lang="it-IT" i="1" err="1"/>
              <a:t>Participations</a:t>
            </a:r>
            <a:endParaRPr lang="it-IT" i="1"/>
          </a:p>
        </p:txBody>
      </p:sp>
      <p:cxnSp>
        <p:nvCxnSpPr>
          <p:cNvPr id="19" name="Connettore 2 18">
            <a:extLst>
              <a:ext uri="{FF2B5EF4-FFF2-40B4-BE49-F238E27FC236}">
                <a16:creationId xmlns:a16="http://schemas.microsoft.com/office/drawing/2014/main" id="{FF04CEE7-D92A-29CC-4B36-20C2B41AAA18}"/>
              </a:ext>
            </a:extLst>
          </p:cNvPr>
          <p:cNvCxnSpPr>
            <a:cxnSpLocks/>
          </p:cNvCxnSpPr>
          <p:nvPr/>
        </p:nvCxnSpPr>
        <p:spPr>
          <a:xfrm>
            <a:off x="4036905" y="3813225"/>
            <a:ext cx="0" cy="3162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512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9069" y="408517"/>
            <a:ext cx="8025205" cy="1143000"/>
          </a:xfrm>
        </p:spPr>
        <p:txBody>
          <a:bodyPr>
            <a:normAutofit fontScale="90000"/>
          </a:bodyPr>
          <a:lstStyle/>
          <a:p>
            <a:r>
              <a:rPr lang="en-GB" b="1" dirty="0">
                <a:latin typeface="+mn-lt"/>
              </a:rPr>
              <a:t>Italian case 2 – 1</a:t>
            </a:r>
            <a:r>
              <a:rPr lang="en-GB" b="1" baseline="30000" dirty="0">
                <a:latin typeface="+mn-lt"/>
              </a:rPr>
              <a:t>st</a:t>
            </a:r>
            <a:r>
              <a:rPr lang="en-GB" b="1" dirty="0">
                <a:latin typeface="+mn-lt"/>
              </a:rPr>
              <a:t> scenario</a:t>
            </a:r>
            <a:br>
              <a:rPr lang="en-GB" dirty="0">
                <a:latin typeface="+mn-lt"/>
              </a:rPr>
            </a:br>
            <a:r>
              <a:rPr lang="en-US" sz="2700" dirty="0">
                <a:latin typeface="+mn-lt"/>
              </a:rPr>
              <a:t>Italian resident transfers his tax residence abroad</a:t>
            </a:r>
            <a:br>
              <a:rPr lang="en-US" dirty="0">
                <a:latin typeface="+mn-lt"/>
              </a:rPr>
            </a:br>
            <a:endParaRPr lang="en-GB" dirty="0">
              <a:latin typeface="+mn-lt"/>
            </a:endParaRPr>
          </a:p>
        </p:txBody>
      </p:sp>
      <p:sp>
        <p:nvSpPr>
          <p:cNvPr id="7" name="Slide Number Placeholder 6"/>
          <p:cNvSpPr>
            <a:spLocks noGrp="1"/>
          </p:cNvSpPr>
          <p:nvPr>
            <p:ph type="sldNum" sz="quarter" idx="12"/>
          </p:nvPr>
        </p:nvSpPr>
        <p:spPr/>
        <p:txBody>
          <a:bodyPr/>
          <a:lstStyle/>
          <a:p>
            <a:fld id="{6A161F47-20D0-4C86-8B77-9039A1A577CF}" type="slidenum">
              <a:rPr lang="en-GB" smtClean="0"/>
              <a:t>18</a:t>
            </a:fld>
            <a:endParaRPr lang="en-GB"/>
          </a:p>
        </p:txBody>
      </p:sp>
      <p:cxnSp>
        <p:nvCxnSpPr>
          <p:cNvPr id="28" name="Connettore diritto 27">
            <a:extLst>
              <a:ext uri="{FF2B5EF4-FFF2-40B4-BE49-F238E27FC236}">
                <a16:creationId xmlns:a16="http://schemas.microsoft.com/office/drawing/2014/main" id="{99E839E5-E6BC-C2F0-D7D0-7126E1E74CFB}"/>
              </a:ext>
            </a:extLst>
          </p:cNvPr>
          <p:cNvCxnSpPr>
            <a:cxnSpLocks/>
          </p:cNvCxnSpPr>
          <p:nvPr/>
        </p:nvCxnSpPr>
        <p:spPr>
          <a:xfrm>
            <a:off x="5970347" y="2039640"/>
            <a:ext cx="0" cy="3357827"/>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pic>
        <p:nvPicPr>
          <p:cNvPr id="30" name="Immagine 29">
            <a:extLst>
              <a:ext uri="{FF2B5EF4-FFF2-40B4-BE49-F238E27FC236}">
                <a16:creationId xmlns:a16="http://schemas.microsoft.com/office/drawing/2014/main" id="{B0405C41-D3B8-E759-5B5B-8D0980CB99A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342853" y="2118333"/>
            <a:ext cx="670560" cy="447040"/>
          </a:xfrm>
          <a:prstGeom prst="rect">
            <a:avLst/>
          </a:prstGeom>
        </p:spPr>
      </p:pic>
      <p:pic>
        <p:nvPicPr>
          <p:cNvPr id="33" name="Elemento grafico 32" descr="Donna con riempimento a tinta unita">
            <a:extLst>
              <a:ext uri="{FF2B5EF4-FFF2-40B4-BE49-F238E27FC236}">
                <a16:creationId xmlns:a16="http://schemas.microsoft.com/office/drawing/2014/main" id="{5DF84E94-69F7-D4DA-7F81-532F28DBA6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41692" y="3006301"/>
            <a:ext cx="566333" cy="566333"/>
          </a:xfrm>
          <a:prstGeom prst="rect">
            <a:avLst/>
          </a:prstGeom>
        </p:spPr>
      </p:pic>
      <p:sp>
        <p:nvSpPr>
          <p:cNvPr id="2" name="Titolo 1">
            <a:extLst>
              <a:ext uri="{FF2B5EF4-FFF2-40B4-BE49-F238E27FC236}">
                <a16:creationId xmlns:a16="http://schemas.microsoft.com/office/drawing/2014/main" id="{851D10F4-0053-8DC6-012C-E38CF4EAEEF6}"/>
              </a:ext>
            </a:extLst>
          </p:cNvPr>
          <p:cNvSpPr txBox="1">
            <a:spLocks/>
          </p:cNvSpPr>
          <p:nvPr/>
        </p:nvSpPr>
        <p:spPr>
          <a:xfrm>
            <a:off x="1726516" y="1571786"/>
            <a:ext cx="8071991" cy="597003"/>
          </a:xfrm>
          <a:prstGeom prst="rect">
            <a:avLst/>
          </a:prstGeom>
        </p:spPr>
        <p:txBody>
          <a:bodyPr/>
          <a:lstStyle/>
          <a:p>
            <a:pPr>
              <a:defRPr/>
            </a:pPr>
            <a:r>
              <a:rPr lang="it-IT" sz="2000" b="1" cap="all" dirty="0">
                <a:latin typeface="Verdana" panose="020B0604030504040204" pitchFamily="34" charset="0"/>
                <a:ea typeface="Verdana" panose="020B0604030504040204" pitchFamily="34" charset="0"/>
              </a:rPr>
              <a:t>«after transfer» situation</a:t>
            </a:r>
          </a:p>
        </p:txBody>
      </p:sp>
      <p:pic>
        <p:nvPicPr>
          <p:cNvPr id="13" name="Elemento grafico 12" descr="Fabbrica">
            <a:extLst>
              <a:ext uri="{FF2B5EF4-FFF2-40B4-BE49-F238E27FC236}">
                <a16:creationId xmlns:a16="http://schemas.microsoft.com/office/drawing/2014/main" id="{60CBE184-C23D-7C6D-DD52-F3B46B22F45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62825" y="4483346"/>
            <a:ext cx="636997" cy="636997"/>
          </a:xfrm>
          <a:prstGeom prst="rect">
            <a:avLst/>
          </a:prstGeom>
        </p:spPr>
      </p:pic>
      <p:cxnSp>
        <p:nvCxnSpPr>
          <p:cNvPr id="16" name="Connettore 2 15">
            <a:extLst>
              <a:ext uri="{FF2B5EF4-FFF2-40B4-BE49-F238E27FC236}">
                <a16:creationId xmlns:a16="http://schemas.microsoft.com/office/drawing/2014/main" id="{192A0734-E9E2-B9A7-EBF9-904DFEE24E67}"/>
              </a:ext>
            </a:extLst>
          </p:cNvPr>
          <p:cNvCxnSpPr>
            <a:cxnSpLocks/>
            <a:stCxn id="33" idx="2"/>
          </p:cNvCxnSpPr>
          <p:nvPr/>
        </p:nvCxnSpPr>
        <p:spPr>
          <a:xfrm>
            <a:off x="7824858" y="3572634"/>
            <a:ext cx="4616" cy="4588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CasellaDiTesto 16">
            <a:extLst>
              <a:ext uri="{FF2B5EF4-FFF2-40B4-BE49-F238E27FC236}">
                <a16:creationId xmlns:a16="http://schemas.microsoft.com/office/drawing/2014/main" id="{25CA8301-9F50-E2B8-AC2D-7C2D530B02D1}"/>
              </a:ext>
            </a:extLst>
          </p:cNvPr>
          <p:cNvSpPr txBox="1"/>
          <p:nvPr/>
        </p:nvSpPr>
        <p:spPr>
          <a:xfrm>
            <a:off x="7150189" y="4166871"/>
            <a:ext cx="4572000" cy="369332"/>
          </a:xfrm>
          <a:prstGeom prst="rect">
            <a:avLst/>
          </a:prstGeom>
          <a:noFill/>
        </p:spPr>
        <p:txBody>
          <a:bodyPr wrap="square">
            <a:spAutoFit/>
          </a:bodyPr>
          <a:lstStyle/>
          <a:p>
            <a:r>
              <a:rPr lang="it-IT" i="1" err="1"/>
              <a:t>Participations</a:t>
            </a:r>
            <a:endParaRPr lang="it-IT" i="1"/>
          </a:p>
        </p:txBody>
      </p:sp>
      <p:sp>
        <p:nvSpPr>
          <p:cNvPr id="5" name="CasellaDiTesto 4">
            <a:extLst>
              <a:ext uri="{FF2B5EF4-FFF2-40B4-BE49-F238E27FC236}">
                <a16:creationId xmlns:a16="http://schemas.microsoft.com/office/drawing/2014/main" id="{84742DB1-EEB3-6EDC-0B95-80826CF7911B}"/>
              </a:ext>
            </a:extLst>
          </p:cNvPr>
          <p:cNvSpPr txBox="1"/>
          <p:nvPr/>
        </p:nvSpPr>
        <p:spPr>
          <a:xfrm>
            <a:off x="7637867" y="2721217"/>
            <a:ext cx="1541122" cy="369332"/>
          </a:xfrm>
          <a:prstGeom prst="rect">
            <a:avLst/>
          </a:prstGeom>
          <a:noFill/>
        </p:spPr>
        <p:txBody>
          <a:bodyPr wrap="square">
            <a:spAutoFit/>
          </a:bodyPr>
          <a:lstStyle/>
          <a:p>
            <a:r>
              <a:rPr lang="en-US" b="1" i="1">
                <a:latin typeface="HelveticaNeueLT Std Lt Cn" panose="020B0406020202030204" pitchFamily="34" charset="0"/>
              </a:rPr>
              <a:t>Y</a:t>
            </a:r>
            <a:endParaRPr lang="it-IT" b="1"/>
          </a:p>
        </p:txBody>
      </p:sp>
      <p:pic>
        <p:nvPicPr>
          <p:cNvPr id="9" name="Immagine 8">
            <a:extLst>
              <a:ext uri="{FF2B5EF4-FFF2-40B4-BE49-F238E27FC236}">
                <a16:creationId xmlns:a16="http://schemas.microsoft.com/office/drawing/2014/main" id="{F25D3D03-7C84-E26B-5E28-89A03C95F1EB}"/>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8569222" y="2081141"/>
            <a:ext cx="670822" cy="447040"/>
          </a:xfrm>
          <a:prstGeom prst="rect">
            <a:avLst/>
          </a:prstGeom>
        </p:spPr>
      </p:pic>
      <p:pic>
        <p:nvPicPr>
          <p:cNvPr id="11" name="Elemento grafico 10" descr="Fabbrica">
            <a:extLst>
              <a:ext uri="{FF2B5EF4-FFF2-40B4-BE49-F238E27FC236}">
                <a16:creationId xmlns:a16="http://schemas.microsoft.com/office/drawing/2014/main" id="{6DADAEEB-B2EA-551E-C8CA-BD0B999A84F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66973" y="4496785"/>
            <a:ext cx="636997" cy="636997"/>
          </a:xfrm>
          <a:prstGeom prst="rect">
            <a:avLst/>
          </a:prstGeom>
        </p:spPr>
      </p:pic>
      <p:sp>
        <p:nvSpPr>
          <p:cNvPr id="12" name="CasellaDiTesto 11">
            <a:extLst>
              <a:ext uri="{FF2B5EF4-FFF2-40B4-BE49-F238E27FC236}">
                <a16:creationId xmlns:a16="http://schemas.microsoft.com/office/drawing/2014/main" id="{3368C873-287F-BF7A-02AE-6001859E1A82}"/>
              </a:ext>
            </a:extLst>
          </p:cNvPr>
          <p:cNvSpPr txBox="1"/>
          <p:nvPr/>
        </p:nvSpPr>
        <p:spPr>
          <a:xfrm rot="21014349">
            <a:off x="4865974" y="3158239"/>
            <a:ext cx="4572000" cy="369332"/>
          </a:xfrm>
          <a:prstGeom prst="rect">
            <a:avLst/>
          </a:prstGeom>
          <a:noFill/>
        </p:spPr>
        <p:txBody>
          <a:bodyPr wrap="square">
            <a:spAutoFit/>
          </a:bodyPr>
          <a:lstStyle/>
          <a:p>
            <a:r>
              <a:rPr lang="it-IT" i="1" err="1"/>
              <a:t>Dividends</a:t>
            </a:r>
            <a:endParaRPr lang="it-IT" i="1"/>
          </a:p>
        </p:txBody>
      </p:sp>
      <p:cxnSp>
        <p:nvCxnSpPr>
          <p:cNvPr id="14" name="Connettore 2 13">
            <a:extLst>
              <a:ext uri="{FF2B5EF4-FFF2-40B4-BE49-F238E27FC236}">
                <a16:creationId xmlns:a16="http://schemas.microsoft.com/office/drawing/2014/main" id="{AFD6B713-B22D-852F-7DB6-F0C576B0E730}"/>
              </a:ext>
            </a:extLst>
          </p:cNvPr>
          <p:cNvCxnSpPr>
            <a:cxnSpLocks/>
            <a:stCxn id="33" idx="2"/>
          </p:cNvCxnSpPr>
          <p:nvPr/>
        </p:nvCxnSpPr>
        <p:spPr>
          <a:xfrm flipH="1">
            <a:off x="4093030" y="3572634"/>
            <a:ext cx="3731829" cy="6076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ttore 2 19">
            <a:extLst>
              <a:ext uri="{FF2B5EF4-FFF2-40B4-BE49-F238E27FC236}">
                <a16:creationId xmlns:a16="http://schemas.microsoft.com/office/drawing/2014/main" id="{9F990DCE-1A0D-33FF-DACE-87A5F233ABA1}"/>
              </a:ext>
            </a:extLst>
          </p:cNvPr>
          <p:cNvCxnSpPr>
            <a:cxnSpLocks/>
          </p:cNvCxnSpPr>
          <p:nvPr/>
        </p:nvCxnSpPr>
        <p:spPr>
          <a:xfrm flipV="1">
            <a:off x="4093029" y="3429000"/>
            <a:ext cx="3448662" cy="6024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nettore 2 21">
            <a:extLst>
              <a:ext uri="{FF2B5EF4-FFF2-40B4-BE49-F238E27FC236}">
                <a16:creationId xmlns:a16="http://schemas.microsoft.com/office/drawing/2014/main" id="{935B4097-26A1-5152-E5FB-2E30D8B49D9D}"/>
              </a:ext>
            </a:extLst>
          </p:cNvPr>
          <p:cNvCxnSpPr>
            <a:cxnSpLocks/>
          </p:cNvCxnSpPr>
          <p:nvPr/>
        </p:nvCxnSpPr>
        <p:spPr>
          <a:xfrm flipV="1">
            <a:off x="7926337" y="3572634"/>
            <a:ext cx="0" cy="4588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CasellaDiTesto 25">
            <a:extLst>
              <a:ext uri="{FF2B5EF4-FFF2-40B4-BE49-F238E27FC236}">
                <a16:creationId xmlns:a16="http://schemas.microsoft.com/office/drawing/2014/main" id="{D1EFF43B-289C-CFA4-42F7-7D524C4B2259}"/>
              </a:ext>
            </a:extLst>
          </p:cNvPr>
          <p:cNvSpPr txBox="1"/>
          <p:nvPr/>
        </p:nvSpPr>
        <p:spPr>
          <a:xfrm>
            <a:off x="3506737" y="4332710"/>
            <a:ext cx="4572000" cy="369332"/>
          </a:xfrm>
          <a:prstGeom prst="rect">
            <a:avLst/>
          </a:prstGeom>
          <a:noFill/>
        </p:spPr>
        <p:txBody>
          <a:bodyPr wrap="square">
            <a:spAutoFit/>
          </a:bodyPr>
          <a:lstStyle/>
          <a:p>
            <a:r>
              <a:rPr lang="it-IT" i="1" dirty="0" err="1"/>
              <a:t>Participations</a:t>
            </a:r>
            <a:endParaRPr lang="it-IT" i="1" dirty="0"/>
          </a:p>
        </p:txBody>
      </p:sp>
      <p:sp>
        <p:nvSpPr>
          <p:cNvPr id="27" name="CasellaDiTesto 26">
            <a:extLst>
              <a:ext uri="{FF2B5EF4-FFF2-40B4-BE49-F238E27FC236}">
                <a16:creationId xmlns:a16="http://schemas.microsoft.com/office/drawing/2014/main" id="{F5E8D8D8-8D43-834B-1A51-7637A120DB9D}"/>
              </a:ext>
            </a:extLst>
          </p:cNvPr>
          <p:cNvSpPr txBox="1"/>
          <p:nvPr/>
        </p:nvSpPr>
        <p:spPr>
          <a:xfrm>
            <a:off x="7914074" y="3602615"/>
            <a:ext cx="4572000" cy="369332"/>
          </a:xfrm>
          <a:prstGeom prst="rect">
            <a:avLst/>
          </a:prstGeom>
          <a:noFill/>
        </p:spPr>
        <p:txBody>
          <a:bodyPr wrap="square">
            <a:spAutoFit/>
          </a:bodyPr>
          <a:lstStyle/>
          <a:p>
            <a:r>
              <a:rPr lang="it-IT" i="1" dirty="0" err="1"/>
              <a:t>Dividends</a:t>
            </a:r>
            <a:endParaRPr lang="it-IT" i="1" dirty="0"/>
          </a:p>
        </p:txBody>
      </p:sp>
      <p:sp>
        <p:nvSpPr>
          <p:cNvPr id="29" name="Rettangolo 28">
            <a:extLst>
              <a:ext uri="{FF2B5EF4-FFF2-40B4-BE49-F238E27FC236}">
                <a16:creationId xmlns:a16="http://schemas.microsoft.com/office/drawing/2014/main" id="{B3409B4D-0ACC-10F2-E721-340B746E80F2}"/>
              </a:ext>
            </a:extLst>
          </p:cNvPr>
          <p:cNvSpPr/>
          <p:nvPr/>
        </p:nvSpPr>
        <p:spPr>
          <a:xfrm>
            <a:off x="1637042" y="2652249"/>
            <a:ext cx="1906821" cy="366219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No exit </a:t>
            </a:r>
            <a:r>
              <a:rPr lang="en-US" sz="1400" dirty="0">
                <a:solidFill>
                  <a:schemeClr val="tx1"/>
                </a:solidFill>
              </a:rPr>
              <a:t>tax is due in Italy.</a:t>
            </a:r>
          </a:p>
          <a:p>
            <a:r>
              <a:rPr lang="en-US" sz="1400" dirty="0">
                <a:solidFill>
                  <a:schemeClr val="tx1"/>
                </a:solidFill>
              </a:rPr>
              <a:t>Mrs. Y is </a:t>
            </a:r>
            <a:r>
              <a:rPr lang="en-US" sz="1400" b="1" dirty="0">
                <a:solidFill>
                  <a:schemeClr val="tx1"/>
                </a:solidFill>
              </a:rPr>
              <a:t>not considered tax resident in Italy </a:t>
            </a:r>
            <a:r>
              <a:rPr lang="en-US" sz="1400" dirty="0">
                <a:solidFill>
                  <a:schemeClr val="tx1"/>
                </a:solidFill>
              </a:rPr>
              <a:t>after the transfer.</a:t>
            </a:r>
          </a:p>
          <a:p>
            <a:r>
              <a:rPr lang="en-US" sz="1400" dirty="0">
                <a:solidFill>
                  <a:schemeClr val="tx1"/>
                </a:solidFill>
              </a:rPr>
              <a:t>Mrs. Y is subject to tax in Italy only on income from Italian sources.</a:t>
            </a:r>
          </a:p>
          <a:p>
            <a:r>
              <a:rPr lang="en-US" sz="1400" b="1" dirty="0">
                <a:solidFill>
                  <a:schemeClr val="tx1"/>
                </a:solidFill>
              </a:rPr>
              <a:t>DTA benefits applicable: </a:t>
            </a:r>
            <a:r>
              <a:rPr lang="en-US" sz="1400" dirty="0">
                <a:solidFill>
                  <a:schemeClr val="tx1"/>
                </a:solidFill>
              </a:rPr>
              <a:t>in accordance with the convention between Italy and Spain, the withholding tax on dividends may not exceed 15%.</a:t>
            </a:r>
            <a:endParaRPr lang="it-IT" sz="1400" dirty="0">
              <a:solidFill>
                <a:schemeClr val="tx1"/>
              </a:solidFill>
            </a:endParaRPr>
          </a:p>
        </p:txBody>
      </p:sp>
      <p:sp>
        <p:nvSpPr>
          <p:cNvPr id="31" name="Freccia a sinistra 30">
            <a:extLst>
              <a:ext uri="{FF2B5EF4-FFF2-40B4-BE49-F238E27FC236}">
                <a16:creationId xmlns:a16="http://schemas.microsoft.com/office/drawing/2014/main" id="{C7CA15C4-1598-A0E1-1319-D8F3D005F5FA}"/>
              </a:ext>
            </a:extLst>
          </p:cNvPr>
          <p:cNvSpPr/>
          <p:nvPr/>
        </p:nvSpPr>
        <p:spPr>
          <a:xfrm rot="10800000">
            <a:off x="4837760" y="3054983"/>
            <a:ext cx="2516480" cy="31453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CasellaDiTesto 31">
            <a:extLst>
              <a:ext uri="{FF2B5EF4-FFF2-40B4-BE49-F238E27FC236}">
                <a16:creationId xmlns:a16="http://schemas.microsoft.com/office/drawing/2014/main" id="{5152271F-8625-4179-1158-EBE7B5FFA6B5}"/>
              </a:ext>
            </a:extLst>
          </p:cNvPr>
          <p:cNvSpPr txBox="1"/>
          <p:nvPr/>
        </p:nvSpPr>
        <p:spPr>
          <a:xfrm>
            <a:off x="4952871" y="2766233"/>
            <a:ext cx="2322971" cy="261610"/>
          </a:xfrm>
          <a:prstGeom prst="rect">
            <a:avLst/>
          </a:prstGeom>
          <a:noFill/>
        </p:spPr>
        <p:txBody>
          <a:bodyPr wrap="square">
            <a:spAutoFit/>
          </a:bodyPr>
          <a:lstStyle/>
          <a:p>
            <a:r>
              <a:rPr lang="en-US" sz="1100" i="1">
                <a:solidFill>
                  <a:schemeClr val="tx1">
                    <a:lumMod val="65000"/>
                    <a:lumOff val="35000"/>
                  </a:schemeClr>
                </a:solidFill>
                <a:latin typeface="HelveticaNeueLT Std Lt Cn" panose="020B0406020202030204" pitchFamily="34" charset="0"/>
              </a:rPr>
              <a:t>Transfers his residence to Spain</a:t>
            </a:r>
            <a:endParaRPr lang="it-IT" sz="1100" i="1"/>
          </a:p>
        </p:txBody>
      </p:sp>
      <p:pic>
        <p:nvPicPr>
          <p:cNvPr id="3" name="Elemento grafico 2" descr="Donna con riempimento a tinta unita">
            <a:extLst>
              <a:ext uri="{FF2B5EF4-FFF2-40B4-BE49-F238E27FC236}">
                <a16:creationId xmlns:a16="http://schemas.microsoft.com/office/drawing/2014/main" id="{6FE79E5D-E214-3362-2095-14D69B0685C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51672" y="3038135"/>
            <a:ext cx="566333" cy="566333"/>
          </a:xfrm>
          <a:prstGeom prst="rect">
            <a:avLst/>
          </a:prstGeom>
        </p:spPr>
      </p:pic>
    </p:spTree>
    <p:extLst>
      <p:ext uri="{BB962C8B-B14F-4D97-AF65-F5344CB8AC3E}">
        <p14:creationId xmlns:p14="http://schemas.microsoft.com/office/powerpoint/2010/main" val="56021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0021" y="446480"/>
            <a:ext cx="8025205" cy="1143000"/>
          </a:xfrm>
        </p:spPr>
        <p:txBody>
          <a:bodyPr>
            <a:normAutofit fontScale="90000"/>
          </a:bodyPr>
          <a:lstStyle/>
          <a:p>
            <a:r>
              <a:rPr lang="en-GB" b="1" dirty="0">
                <a:latin typeface="+mn-lt"/>
              </a:rPr>
              <a:t>Italian case 2 – 2</a:t>
            </a:r>
            <a:r>
              <a:rPr lang="en-GB" b="1" baseline="30000" dirty="0">
                <a:latin typeface="+mn-lt"/>
              </a:rPr>
              <a:t>nd</a:t>
            </a:r>
            <a:r>
              <a:rPr lang="en-GB" b="1" dirty="0">
                <a:latin typeface="+mn-lt"/>
              </a:rPr>
              <a:t> scenario</a:t>
            </a:r>
            <a:br>
              <a:rPr lang="en-GB" dirty="0">
                <a:latin typeface="+mn-lt"/>
              </a:rPr>
            </a:br>
            <a:r>
              <a:rPr lang="en-US" sz="2700" dirty="0">
                <a:latin typeface="+mn-lt"/>
              </a:rPr>
              <a:t>Italian resident transfers his tax residence abroad</a:t>
            </a:r>
            <a:br>
              <a:rPr lang="en-US" dirty="0">
                <a:latin typeface="+mn-lt"/>
              </a:rPr>
            </a:br>
            <a:endParaRPr lang="en-GB" dirty="0">
              <a:latin typeface="+mn-lt"/>
            </a:endParaRPr>
          </a:p>
        </p:txBody>
      </p:sp>
      <p:sp>
        <p:nvSpPr>
          <p:cNvPr id="7" name="Slide Number Placeholder 6"/>
          <p:cNvSpPr>
            <a:spLocks noGrp="1"/>
          </p:cNvSpPr>
          <p:nvPr>
            <p:ph type="sldNum" sz="quarter" idx="12"/>
          </p:nvPr>
        </p:nvSpPr>
        <p:spPr/>
        <p:txBody>
          <a:bodyPr/>
          <a:lstStyle/>
          <a:p>
            <a:fld id="{6A161F47-20D0-4C86-8B77-9039A1A577CF}" type="slidenum">
              <a:rPr lang="en-GB" smtClean="0"/>
              <a:t>19</a:t>
            </a:fld>
            <a:endParaRPr lang="en-GB"/>
          </a:p>
        </p:txBody>
      </p:sp>
      <p:cxnSp>
        <p:nvCxnSpPr>
          <p:cNvPr id="28" name="Connettore diritto 27">
            <a:extLst>
              <a:ext uri="{FF2B5EF4-FFF2-40B4-BE49-F238E27FC236}">
                <a16:creationId xmlns:a16="http://schemas.microsoft.com/office/drawing/2014/main" id="{99E839E5-E6BC-C2F0-D7D0-7126E1E74CFB}"/>
              </a:ext>
            </a:extLst>
          </p:cNvPr>
          <p:cNvCxnSpPr>
            <a:cxnSpLocks/>
          </p:cNvCxnSpPr>
          <p:nvPr/>
        </p:nvCxnSpPr>
        <p:spPr>
          <a:xfrm>
            <a:off x="5970347" y="2039640"/>
            <a:ext cx="0" cy="3357827"/>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pic>
        <p:nvPicPr>
          <p:cNvPr id="30" name="Immagine 29">
            <a:extLst>
              <a:ext uri="{FF2B5EF4-FFF2-40B4-BE49-F238E27FC236}">
                <a16:creationId xmlns:a16="http://schemas.microsoft.com/office/drawing/2014/main" id="{B0405C41-D3B8-E759-5B5B-8D0980CB99A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342853" y="2118333"/>
            <a:ext cx="670560" cy="447040"/>
          </a:xfrm>
          <a:prstGeom prst="rect">
            <a:avLst/>
          </a:prstGeom>
        </p:spPr>
      </p:pic>
      <p:pic>
        <p:nvPicPr>
          <p:cNvPr id="33" name="Elemento grafico 32" descr="Donna con riempimento a tinta unita">
            <a:extLst>
              <a:ext uri="{FF2B5EF4-FFF2-40B4-BE49-F238E27FC236}">
                <a16:creationId xmlns:a16="http://schemas.microsoft.com/office/drawing/2014/main" id="{5DF84E94-69F7-D4DA-7F81-532F28DBA6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41692" y="3006301"/>
            <a:ext cx="566333" cy="566333"/>
          </a:xfrm>
          <a:prstGeom prst="rect">
            <a:avLst/>
          </a:prstGeom>
        </p:spPr>
      </p:pic>
      <p:sp>
        <p:nvSpPr>
          <p:cNvPr id="2" name="Titolo 1">
            <a:extLst>
              <a:ext uri="{FF2B5EF4-FFF2-40B4-BE49-F238E27FC236}">
                <a16:creationId xmlns:a16="http://schemas.microsoft.com/office/drawing/2014/main" id="{851D10F4-0053-8DC6-012C-E38CF4EAEEF6}"/>
              </a:ext>
            </a:extLst>
          </p:cNvPr>
          <p:cNvSpPr txBox="1">
            <a:spLocks/>
          </p:cNvSpPr>
          <p:nvPr/>
        </p:nvSpPr>
        <p:spPr>
          <a:xfrm>
            <a:off x="1726516" y="1571786"/>
            <a:ext cx="8071991" cy="597003"/>
          </a:xfrm>
          <a:prstGeom prst="rect">
            <a:avLst/>
          </a:prstGeom>
        </p:spPr>
        <p:txBody>
          <a:bodyPr/>
          <a:lstStyle/>
          <a:p>
            <a:pPr>
              <a:defRPr/>
            </a:pPr>
            <a:r>
              <a:rPr lang="it-IT" sz="2000" b="1" cap="all" dirty="0">
                <a:latin typeface="Verdana" panose="020B0604030504040204" pitchFamily="34" charset="0"/>
                <a:ea typeface="Verdana" panose="020B0604030504040204" pitchFamily="34" charset="0"/>
              </a:rPr>
              <a:t>«after transfer» situation</a:t>
            </a:r>
          </a:p>
        </p:txBody>
      </p:sp>
      <p:pic>
        <p:nvPicPr>
          <p:cNvPr id="13" name="Elemento grafico 12" descr="Fabbrica">
            <a:extLst>
              <a:ext uri="{FF2B5EF4-FFF2-40B4-BE49-F238E27FC236}">
                <a16:creationId xmlns:a16="http://schemas.microsoft.com/office/drawing/2014/main" id="{60CBE184-C23D-7C6D-DD52-F3B46B22F45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117692" y="4402849"/>
            <a:ext cx="636997" cy="636997"/>
          </a:xfrm>
          <a:prstGeom prst="rect">
            <a:avLst/>
          </a:prstGeom>
        </p:spPr>
      </p:pic>
      <p:cxnSp>
        <p:nvCxnSpPr>
          <p:cNvPr id="16" name="Connettore 2 15">
            <a:extLst>
              <a:ext uri="{FF2B5EF4-FFF2-40B4-BE49-F238E27FC236}">
                <a16:creationId xmlns:a16="http://schemas.microsoft.com/office/drawing/2014/main" id="{192A0734-E9E2-B9A7-EBF9-904DFEE24E67}"/>
              </a:ext>
            </a:extLst>
          </p:cNvPr>
          <p:cNvCxnSpPr>
            <a:cxnSpLocks/>
            <a:stCxn id="33" idx="2"/>
          </p:cNvCxnSpPr>
          <p:nvPr/>
        </p:nvCxnSpPr>
        <p:spPr>
          <a:xfrm>
            <a:off x="7824858" y="3572634"/>
            <a:ext cx="1566378" cy="5663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CasellaDiTesto 16">
            <a:extLst>
              <a:ext uri="{FF2B5EF4-FFF2-40B4-BE49-F238E27FC236}">
                <a16:creationId xmlns:a16="http://schemas.microsoft.com/office/drawing/2014/main" id="{25CA8301-9F50-E2B8-AC2D-7C2D530B02D1}"/>
              </a:ext>
            </a:extLst>
          </p:cNvPr>
          <p:cNvSpPr txBox="1"/>
          <p:nvPr/>
        </p:nvSpPr>
        <p:spPr>
          <a:xfrm>
            <a:off x="8705056" y="4086374"/>
            <a:ext cx="4572000" cy="369332"/>
          </a:xfrm>
          <a:prstGeom prst="rect">
            <a:avLst/>
          </a:prstGeom>
          <a:noFill/>
        </p:spPr>
        <p:txBody>
          <a:bodyPr wrap="square">
            <a:spAutoFit/>
          </a:bodyPr>
          <a:lstStyle/>
          <a:p>
            <a:r>
              <a:rPr lang="it-IT" i="1" err="1"/>
              <a:t>Participations</a:t>
            </a:r>
            <a:endParaRPr lang="it-IT" i="1"/>
          </a:p>
        </p:txBody>
      </p:sp>
      <p:sp>
        <p:nvSpPr>
          <p:cNvPr id="5" name="CasellaDiTesto 4">
            <a:extLst>
              <a:ext uri="{FF2B5EF4-FFF2-40B4-BE49-F238E27FC236}">
                <a16:creationId xmlns:a16="http://schemas.microsoft.com/office/drawing/2014/main" id="{84742DB1-EEB3-6EDC-0B95-80826CF7911B}"/>
              </a:ext>
            </a:extLst>
          </p:cNvPr>
          <p:cNvSpPr txBox="1"/>
          <p:nvPr/>
        </p:nvSpPr>
        <p:spPr>
          <a:xfrm>
            <a:off x="7637867" y="2721217"/>
            <a:ext cx="1541122" cy="369332"/>
          </a:xfrm>
          <a:prstGeom prst="rect">
            <a:avLst/>
          </a:prstGeom>
          <a:noFill/>
        </p:spPr>
        <p:txBody>
          <a:bodyPr wrap="square">
            <a:spAutoFit/>
          </a:bodyPr>
          <a:lstStyle/>
          <a:p>
            <a:r>
              <a:rPr lang="en-US" b="1" i="1">
                <a:latin typeface="HelveticaNeueLT Std Lt Cn" panose="020B0406020202030204" pitchFamily="34" charset="0"/>
              </a:rPr>
              <a:t>Y</a:t>
            </a:r>
            <a:endParaRPr lang="it-IT" b="1"/>
          </a:p>
        </p:txBody>
      </p:sp>
      <p:pic>
        <p:nvPicPr>
          <p:cNvPr id="9" name="Immagine 8">
            <a:extLst>
              <a:ext uri="{FF2B5EF4-FFF2-40B4-BE49-F238E27FC236}">
                <a16:creationId xmlns:a16="http://schemas.microsoft.com/office/drawing/2014/main" id="{F25D3D03-7C84-E26B-5E28-89A03C95F1EB}"/>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9653636" y="2028188"/>
            <a:ext cx="670822" cy="447040"/>
          </a:xfrm>
          <a:prstGeom prst="rect">
            <a:avLst/>
          </a:prstGeom>
        </p:spPr>
      </p:pic>
      <p:pic>
        <p:nvPicPr>
          <p:cNvPr id="11" name="Elemento grafico 10" descr="Fabbrica">
            <a:extLst>
              <a:ext uri="{FF2B5EF4-FFF2-40B4-BE49-F238E27FC236}">
                <a16:creationId xmlns:a16="http://schemas.microsoft.com/office/drawing/2014/main" id="{6DADAEEB-B2EA-551E-C8CA-BD0B999A84F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66973" y="4496785"/>
            <a:ext cx="636997" cy="636997"/>
          </a:xfrm>
          <a:prstGeom prst="rect">
            <a:avLst/>
          </a:prstGeom>
        </p:spPr>
      </p:pic>
      <p:sp>
        <p:nvSpPr>
          <p:cNvPr id="12" name="CasellaDiTesto 11">
            <a:extLst>
              <a:ext uri="{FF2B5EF4-FFF2-40B4-BE49-F238E27FC236}">
                <a16:creationId xmlns:a16="http://schemas.microsoft.com/office/drawing/2014/main" id="{3368C873-287F-BF7A-02AE-6001859E1A82}"/>
              </a:ext>
            </a:extLst>
          </p:cNvPr>
          <p:cNvSpPr txBox="1"/>
          <p:nvPr/>
        </p:nvSpPr>
        <p:spPr>
          <a:xfrm rot="21057494">
            <a:off x="4865974" y="3158239"/>
            <a:ext cx="4572000" cy="369332"/>
          </a:xfrm>
          <a:prstGeom prst="rect">
            <a:avLst/>
          </a:prstGeom>
          <a:noFill/>
        </p:spPr>
        <p:txBody>
          <a:bodyPr wrap="square">
            <a:spAutoFit/>
          </a:bodyPr>
          <a:lstStyle/>
          <a:p>
            <a:r>
              <a:rPr lang="it-IT" i="1" err="1"/>
              <a:t>Dividends</a:t>
            </a:r>
            <a:endParaRPr lang="it-IT" i="1"/>
          </a:p>
        </p:txBody>
      </p:sp>
      <p:cxnSp>
        <p:nvCxnSpPr>
          <p:cNvPr id="14" name="Connettore 2 13">
            <a:extLst>
              <a:ext uri="{FF2B5EF4-FFF2-40B4-BE49-F238E27FC236}">
                <a16:creationId xmlns:a16="http://schemas.microsoft.com/office/drawing/2014/main" id="{AFD6B713-B22D-852F-7DB6-F0C576B0E730}"/>
              </a:ext>
            </a:extLst>
          </p:cNvPr>
          <p:cNvCxnSpPr>
            <a:cxnSpLocks/>
            <a:stCxn id="33" idx="2"/>
          </p:cNvCxnSpPr>
          <p:nvPr/>
        </p:nvCxnSpPr>
        <p:spPr>
          <a:xfrm flipH="1">
            <a:off x="4093030" y="3572634"/>
            <a:ext cx="3731829" cy="6076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ttore 2 19">
            <a:extLst>
              <a:ext uri="{FF2B5EF4-FFF2-40B4-BE49-F238E27FC236}">
                <a16:creationId xmlns:a16="http://schemas.microsoft.com/office/drawing/2014/main" id="{9F990DCE-1A0D-33FF-DACE-87A5F233ABA1}"/>
              </a:ext>
            </a:extLst>
          </p:cNvPr>
          <p:cNvCxnSpPr>
            <a:cxnSpLocks/>
          </p:cNvCxnSpPr>
          <p:nvPr/>
        </p:nvCxnSpPr>
        <p:spPr>
          <a:xfrm flipV="1">
            <a:off x="4093029" y="3488480"/>
            <a:ext cx="3485384" cy="5429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nettore 2 21">
            <a:extLst>
              <a:ext uri="{FF2B5EF4-FFF2-40B4-BE49-F238E27FC236}">
                <a16:creationId xmlns:a16="http://schemas.microsoft.com/office/drawing/2014/main" id="{935B4097-26A1-5152-E5FB-2E30D8B49D9D}"/>
              </a:ext>
            </a:extLst>
          </p:cNvPr>
          <p:cNvCxnSpPr>
            <a:cxnSpLocks/>
          </p:cNvCxnSpPr>
          <p:nvPr/>
        </p:nvCxnSpPr>
        <p:spPr>
          <a:xfrm flipH="1" flipV="1">
            <a:off x="8003662" y="3531290"/>
            <a:ext cx="1503298" cy="5550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CasellaDiTesto 25">
            <a:extLst>
              <a:ext uri="{FF2B5EF4-FFF2-40B4-BE49-F238E27FC236}">
                <a16:creationId xmlns:a16="http://schemas.microsoft.com/office/drawing/2014/main" id="{D1EFF43B-289C-CFA4-42F7-7D524C4B2259}"/>
              </a:ext>
            </a:extLst>
          </p:cNvPr>
          <p:cNvSpPr txBox="1"/>
          <p:nvPr/>
        </p:nvSpPr>
        <p:spPr>
          <a:xfrm>
            <a:off x="3506737" y="4332710"/>
            <a:ext cx="4572000" cy="369332"/>
          </a:xfrm>
          <a:prstGeom prst="rect">
            <a:avLst/>
          </a:prstGeom>
          <a:noFill/>
        </p:spPr>
        <p:txBody>
          <a:bodyPr wrap="square">
            <a:spAutoFit/>
          </a:bodyPr>
          <a:lstStyle/>
          <a:p>
            <a:r>
              <a:rPr lang="it-IT" i="1" err="1"/>
              <a:t>Participations</a:t>
            </a:r>
            <a:endParaRPr lang="it-IT" i="1"/>
          </a:p>
        </p:txBody>
      </p:sp>
      <p:sp>
        <p:nvSpPr>
          <p:cNvPr id="27" name="CasellaDiTesto 26">
            <a:extLst>
              <a:ext uri="{FF2B5EF4-FFF2-40B4-BE49-F238E27FC236}">
                <a16:creationId xmlns:a16="http://schemas.microsoft.com/office/drawing/2014/main" id="{F5E8D8D8-8D43-834B-1A51-7637A120DB9D}"/>
              </a:ext>
            </a:extLst>
          </p:cNvPr>
          <p:cNvSpPr txBox="1"/>
          <p:nvPr/>
        </p:nvSpPr>
        <p:spPr>
          <a:xfrm>
            <a:off x="8589272" y="3429000"/>
            <a:ext cx="4572000" cy="369332"/>
          </a:xfrm>
          <a:prstGeom prst="rect">
            <a:avLst/>
          </a:prstGeom>
          <a:noFill/>
        </p:spPr>
        <p:txBody>
          <a:bodyPr wrap="square">
            <a:spAutoFit/>
          </a:bodyPr>
          <a:lstStyle/>
          <a:p>
            <a:r>
              <a:rPr lang="it-IT" i="1" err="1"/>
              <a:t>Dividends</a:t>
            </a:r>
            <a:endParaRPr lang="it-IT" i="1"/>
          </a:p>
        </p:txBody>
      </p:sp>
      <p:sp>
        <p:nvSpPr>
          <p:cNvPr id="31" name="Freccia a sinistra 30">
            <a:extLst>
              <a:ext uri="{FF2B5EF4-FFF2-40B4-BE49-F238E27FC236}">
                <a16:creationId xmlns:a16="http://schemas.microsoft.com/office/drawing/2014/main" id="{C7CA15C4-1598-A0E1-1319-D8F3D005F5FA}"/>
              </a:ext>
            </a:extLst>
          </p:cNvPr>
          <p:cNvSpPr/>
          <p:nvPr/>
        </p:nvSpPr>
        <p:spPr>
          <a:xfrm rot="10800000">
            <a:off x="4837760" y="3054983"/>
            <a:ext cx="2516480" cy="31453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CasellaDiTesto 31">
            <a:extLst>
              <a:ext uri="{FF2B5EF4-FFF2-40B4-BE49-F238E27FC236}">
                <a16:creationId xmlns:a16="http://schemas.microsoft.com/office/drawing/2014/main" id="{5152271F-8625-4179-1158-EBE7B5FFA6B5}"/>
              </a:ext>
            </a:extLst>
          </p:cNvPr>
          <p:cNvSpPr txBox="1"/>
          <p:nvPr/>
        </p:nvSpPr>
        <p:spPr>
          <a:xfrm>
            <a:off x="4952871" y="2766233"/>
            <a:ext cx="2322971" cy="261610"/>
          </a:xfrm>
          <a:prstGeom prst="rect">
            <a:avLst/>
          </a:prstGeom>
          <a:noFill/>
        </p:spPr>
        <p:txBody>
          <a:bodyPr wrap="square">
            <a:spAutoFit/>
          </a:bodyPr>
          <a:lstStyle/>
          <a:p>
            <a:r>
              <a:rPr lang="en-US" sz="1100" i="1">
                <a:solidFill>
                  <a:schemeClr val="tx1">
                    <a:lumMod val="65000"/>
                    <a:lumOff val="35000"/>
                  </a:schemeClr>
                </a:solidFill>
                <a:latin typeface="HelveticaNeueLT Std Lt Cn" panose="020B0406020202030204" pitchFamily="34" charset="0"/>
              </a:rPr>
              <a:t>Transfers his residence to UK</a:t>
            </a:r>
            <a:endParaRPr lang="it-IT" sz="1100" i="1"/>
          </a:p>
        </p:txBody>
      </p:sp>
      <p:cxnSp>
        <p:nvCxnSpPr>
          <p:cNvPr id="34" name="Connettore diritto 33">
            <a:extLst>
              <a:ext uri="{FF2B5EF4-FFF2-40B4-BE49-F238E27FC236}">
                <a16:creationId xmlns:a16="http://schemas.microsoft.com/office/drawing/2014/main" id="{F880A8E0-E5C5-73E6-DD92-FD915AFBE0D0}"/>
              </a:ext>
            </a:extLst>
          </p:cNvPr>
          <p:cNvCxnSpPr>
            <a:cxnSpLocks/>
          </p:cNvCxnSpPr>
          <p:nvPr/>
        </p:nvCxnSpPr>
        <p:spPr>
          <a:xfrm>
            <a:off x="8452290" y="1998216"/>
            <a:ext cx="0" cy="3357827"/>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pic>
        <p:nvPicPr>
          <p:cNvPr id="40" name="Immagine 39">
            <a:extLst>
              <a:ext uri="{FF2B5EF4-FFF2-40B4-BE49-F238E27FC236}">
                <a16:creationId xmlns:a16="http://schemas.microsoft.com/office/drawing/2014/main" id="{C3513AA1-CD3D-DA33-3723-7235928891DD}"/>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7578414" y="2021220"/>
            <a:ext cx="695849" cy="464292"/>
          </a:xfrm>
          <a:prstGeom prst="rect">
            <a:avLst/>
          </a:prstGeom>
        </p:spPr>
      </p:pic>
      <p:sp>
        <p:nvSpPr>
          <p:cNvPr id="44" name="CasellaDiTesto 43">
            <a:extLst>
              <a:ext uri="{FF2B5EF4-FFF2-40B4-BE49-F238E27FC236}">
                <a16:creationId xmlns:a16="http://schemas.microsoft.com/office/drawing/2014/main" id="{FA3B86D7-BD43-C018-A927-7A9C3F93D19B}"/>
              </a:ext>
            </a:extLst>
          </p:cNvPr>
          <p:cNvSpPr txBox="1"/>
          <p:nvPr/>
        </p:nvSpPr>
        <p:spPr>
          <a:xfrm>
            <a:off x="7095744" y="3604467"/>
            <a:ext cx="1503845" cy="1477328"/>
          </a:xfrm>
          <a:prstGeom prst="rect">
            <a:avLst/>
          </a:prstGeom>
          <a:noFill/>
        </p:spPr>
        <p:txBody>
          <a:bodyPr wrap="square">
            <a:spAutoFit/>
          </a:bodyPr>
          <a:lstStyle/>
          <a:p>
            <a:pPr algn="ctr"/>
            <a:r>
              <a:rPr lang="it-IT" b="1" i="1"/>
              <a:t>Res </a:t>
            </a:r>
          </a:p>
          <a:p>
            <a:pPr algn="ctr"/>
            <a:r>
              <a:rPr lang="it-IT" b="1" i="1"/>
              <a:t>NON-DOM</a:t>
            </a:r>
          </a:p>
          <a:p>
            <a:pPr algn="ctr"/>
            <a:r>
              <a:rPr lang="it-IT" b="1" i="1"/>
              <a:t>(</a:t>
            </a:r>
            <a:r>
              <a:rPr lang="it-IT" i="1" err="1">
                <a:solidFill>
                  <a:srgbClr val="000000"/>
                </a:solidFill>
                <a:latin typeface="Nunito Sans" pitchFamily="2" charset="0"/>
              </a:rPr>
              <a:t>remittance</a:t>
            </a:r>
            <a:r>
              <a:rPr lang="it-IT" i="1">
                <a:solidFill>
                  <a:srgbClr val="000000"/>
                </a:solidFill>
                <a:latin typeface="Nunito Sans" pitchFamily="2" charset="0"/>
              </a:rPr>
              <a:t> </a:t>
            </a:r>
            <a:r>
              <a:rPr lang="it-IT" i="1" err="1">
                <a:solidFill>
                  <a:srgbClr val="000000"/>
                </a:solidFill>
                <a:latin typeface="Nunito Sans" pitchFamily="2" charset="0"/>
              </a:rPr>
              <a:t>basis</a:t>
            </a:r>
            <a:r>
              <a:rPr lang="it-IT" i="1">
                <a:solidFill>
                  <a:srgbClr val="000000"/>
                </a:solidFill>
                <a:latin typeface="Nunito Sans" pitchFamily="2" charset="0"/>
              </a:rPr>
              <a:t> </a:t>
            </a:r>
            <a:r>
              <a:rPr lang="it-IT" i="1" err="1">
                <a:solidFill>
                  <a:srgbClr val="000000"/>
                </a:solidFill>
                <a:latin typeface="Nunito Sans" pitchFamily="2" charset="0"/>
              </a:rPr>
              <a:t>principle</a:t>
            </a:r>
            <a:r>
              <a:rPr lang="it-IT" b="1" i="1"/>
              <a:t>)</a:t>
            </a:r>
          </a:p>
        </p:txBody>
      </p:sp>
      <p:sp>
        <p:nvSpPr>
          <p:cNvPr id="45" name="Rettangolo 44">
            <a:extLst>
              <a:ext uri="{FF2B5EF4-FFF2-40B4-BE49-F238E27FC236}">
                <a16:creationId xmlns:a16="http://schemas.microsoft.com/office/drawing/2014/main" id="{2B3236FF-9295-712C-F0D7-B148D5E8A0F1}"/>
              </a:ext>
            </a:extLst>
          </p:cNvPr>
          <p:cNvSpPr/>
          <p:nvPr/>
        </p:nvSpPr>
        <p:spPr>
          <a:xfrm>
            <a:off x="1616437" y="2650873"/>
            <a:ext cx="1967834" cy="381773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No exit </a:t>
            </a:r>
            <a:r>
              <a:rPr lang="en-US" sz="1400" dirty="0">
                <a:solidFill>
                  <a:schemeClr val="tx1"/>
                </a:solidFill>
              </a:rPr>
              <a:t>tax is due in Italy.</a:t>
            </a:r>
          </a:p>
          <a:p>
            <a:r>
              <a:rPr lang="en-US" sz="1400" dirty="0">
                <a:solidFill>
                  <a:schemeClr val="tx1"/>
                </a:solidFill>
              </a:rPr>
              <a:t>Mrs. Y is </a:t>
            </a:r>
            <a:r>
              <a:rPr lang="en-US" sz="1400" b="1" dirty="0">
                <a:solidFill>
                  <a:schemeClr val="tx1"/>
                </a:solidFill>
              </a:rPr>
              <a:t>not considered tax resident in Italy </a:t>
            </a:r>
            <a:r>
              <a:rPr lang="en-US" sz="1400" dirty="0">
                <a:solidFill>
                  <a:schemeClr val="tx1"/>
                </a:solidFill>
              </a:rPr>
              <a:t>after the transfer.</a:t>
            </a:r>
          </a:p>
          <a:p>
            <a:r>
              <a:rPr lang="en-US" sz="1400" dirty="0">
                <a:solidFill>
                  <a:schemeClr val="tx1"/>
                </a:solidFill>
              </a:rPr>
              <a:t>Mrs. Y is subject to tax in Italy only on income from Italian sources.</a:t>
            </a:r>
          </a:p>
          <a:p>
            <a:r>
              <a:rPr lang="en-US" sz="1400" b="1" dirty="0">
                <a:solidFill>
                  <a:schemeClr val="tx1"/>
                </a:solidFill>
              </a:rPr>
              <a:t>DTA benefits </a:t>
            </a:r>
            <a:r>
              <a:rPr lang="en-US" sz="1400" b="1" u="sng" dirty="0">
                <a:solidFill>
                  <a:schemeClr val="tx1"/>
                </a:solidFill>
              </a:rPr>
              <a:t>not</a:t>
            </a:r>
            <a:r>
              <a:rPr lang="en-US" sz="1400" b="1" dirty="0">
                <a:solidFill>
                  <a:schemeClr val="tx1"/>
                </a:solidFill>
              </a:rPr>
              <a:t> applicable: </a:t>
            </a:r>
            <a:r>
              <a:rPr lang="en-US" sz="1400" dirty="0">
                <a:solidFill>
                  <a:schemeClr val="tx1"/>
                </a:solidFill>
              </a:rPr>
              <a:t>according to well-established Italian jurisprudence, res non-</a:t>
            </a:r>
            <a:r>
              <a:rPr lang="en-US" sz="1400" dirty="0" err="1">
                <a:solidFill>
                  <a:schemeClr val="tx1"/>
                </a:solidFill>
              </a:rPr>
              <a:t>dom</a:t>
            </a:r>
            <a:r>
              <a:rPr lang="en-US" sz="1400" dirty="0">
                <a:solidFill>
                  <a:schemeClr val="tx1"/>
                </a:solidFill>
              </a:rPr>
              <a:t> is not eligible for convention benefits as they are not considered to be resident in the UK for convention purposes.</a:t>
            </a:r>
            <a:endParaRPr lang="it-IT" sz="1400" dirty="0">
              <a:solidFill>
                <a:schemeClr val="tx1"/>
              </a:solidFill>
            </a:endParaRPr>
          </a:p>
        </p:txBody>
      </p:sp>
      <p:pic>
        <p:nvPicPr>
          <p:cNvPr id="3" name="Elemento grafico 2" descr="Donna con riempimento a tinta unita">
            <a:extLst>
              <a:ext uri="{FF2B5EF4-FFF2-40B4-BE49-F238E27FC236}">
                <a16:creationId xmlns:a16="http://schemas.microsoft.com/office/drawing/2014/main" id="{D681466E-9FBA-673A-E530-33D7535798F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251672" y="3038135"/>
            <a:ext cx="566333" cy="566333"/>
          </a:xfrm>
          <a:prstGeom prst="rect">
            <a:avLst/>
          </a:prstGeom>
        </p:spPr>
      </p:pic>
    </p:spTree>
    <p:extLst>
      <p:ext uri="{BB962C8B-B14F-4D97-AF65-F5344CB8AC3E}">
        <p14:creationId xmlns:p14="http://schemas.microsoft.com/office/powerpoint/2010/main" val="189876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5D8E989-84DF-7D2F-2F7C-5CA0A48B37A6}"/>
              </a:ext>
            </a:extLst>
          </p:cNvPr>
          <p:cNvSpPr/>
          <p:nvPr/>
        </p:nvSpPr>
        <p:spPr>
          <a:xfrm>
            <a:off x="8812456" y="5987434"/>
            <a:ext cx="1210434" cy="7722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10;&#10;Description automatically generated with medium confidence">
            <a:extLst>
              <a:ext uri="{FF2B5EF4-FFF2-40B4-BE49-F238E27FC236}">
                <a16:creationId xmlns:a16="http://schemas.microsoft.com/office/drawing/2014/main" id="{790E7D6F-D8B1-8EAF-E745-81BA0B3A22E0}"/>
              </a:ext>
            </a:extLst>
          </p:cNvPr>
          <p:cNvPicPr>
            <a:picLocks noChangeAspect="1"/>
          </p:cNvPicPr>
          <p:nvPr/>
        </p:nvPicPr>
        <p:blipFill>
          <a:blip r:embed="rId3"/>
          <a:stretch>
            <a:fillRect/>
          </a:stretch>
        </p:blipFill>
        <p:spPr>
          <a:xfrm>
            <a:off x="317632" y="659902"/>
            <a:ext cx="9144000" cy="5059840"/>
          </a:xfrm>
          <a:prstGeom prst="rect">
            <a:avLst/>
          </a:prstGeom>
        </p:spPr>
      </p:pic>
      <p:pic>
        <p:nvPicPr>
          <p:cNvPr id="2" name="Picture 1">
            <a:extLst>
              <a:ext uri="{FF2B5EF4-FFF2-40B4-BE49-F238E27FC236}">
                <a16:creationId xmlns:a16="http://schemas.microsoft.com/office/drawing/2014/main" id="{80CC0E15-2462-E347-B63A-274088E315E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57165" y="4292674"/>
            <a:ext cx="1327785" cy="1593012"/>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3DBF5270-9A1F-DB56-23F5-43D7BBAC39CB}"/>
              </a:ext>
            </a:extLst>
          </p:cNvPr>
          <p:cNvSpPr txBox="1"/>
          <p:nvPr/>
        </p:nvSpPr>
        <p:spPr>
          <a:xfrm>
            <a:off x="4834129" y="5970324"/>
            <a:ext cx="3305549" cy="815608"/>
          </a:xfrm>
          <a:prstGeom prst="rect">
            <a:avLst/>
          </a:prstGeom>
          <a:noFill/>
        </p:spPr>
        <p:txBody>
          <a:bodyPr wrap="square">
            <a:spAutoFit/>
          </a:bodyPr>
          <a:lstStyle/>
          <a:p>
            <a:r>
              <a:rPr lang="en-US" sz="1400" b="1" dirty="0"/>
              <a:t>John Graham</a:t>
            </a:r>
            <a:r>
              <a:rPr lang="en-US" sz="1400" dirty="0"/>
              <a:t> </a:t>
            </a:r>
          </a:p>
          <a:p>
            <a:r>
              <a:rPr lang="en-US" sz="1100" dirty="0"/>
              <a:t>Graham Smith &amp; Partners International </a:t>
            </a:r>
          </a:p>
          <a:p>
            <a:r>
              <a:rPr lang="en-US" sz="1100" dirty="0"/>
              <a:t>Tax Counsel</a:t>
            </a:r>
          </a:p>
          <a:p>
            <a:r>
              <a:rPr lang="en-US" sz="1100" b="1" dirty="0"/>
              <a:t>Netherlands</a:t>
            </a:r>
          </a:p>
        </p:txBody>
      </p:sp>
      <p:pic>
        <p:nvPicPr>
          <p:cNvPr id="4" name="Picture 3">
            <a:extLst>
              <a:ext uri="{FF2B5EF4-FFF2-40B4-BE49-F238E27FC236}">
                <a16:creationId xmlns:a16="http://schemas.microsoft.com/office/drawing/2014/main" id="{5EFF009A-5DB0-7AC5-717A-5771C5201BF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2699"/>
          <a:stretch/>
        </p:blipFill>
        <p:spPr bwMode="auto">
          <a:xfrm>
            <a:off x="4836936" y="4305982"/>
            <a:ext cx="1282700" cy="158353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2A1E0DF5-CBF6-B33E-C466-0B6F6F46DAA3}"/>
              </a:ext>
            </a:extLst>
          </p:cNvPr>
          <p:cNvPicPr>
            <a:picLocks noChangeAspect="1"/>
          </p:cNvPicPr>
          <p:nvPr/>
        </p:nvPicPr>
        <p:blipFill rotWithShape="1">
          <a:blip r:embed="rId6">
            <a:extLst>
              <a:ext uri="{28A0092B-C50C-407E-A947-70E740481C1C}">
                <a14:useLocalDpi xmlns:a14="http://schemas.microsoft.com/office/drawing/2010/main" val="0"/>
              </a:ext>
            </a:extLst>
          </a:blip>
          <a:srcRect t="4751" b="7190"/>
          <a:stretch/>
        </p:blipFill>
        <p:spPr bwMode="auto">
          <a:xfrm>
            <a:off x="7738072" y="4340622"/>
            <a:ext cx="1334770" cy="154506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02F550B4-C73C-BEA0-1A18-DF85AF31D67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89632" y="1995930"/>
            <a:ext cx="1293765" cy="160227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7DB3AFAC-39AB-D0A6-B873-297E989498B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8297" b="12288"/>
          <a:stretch/>
        </p:blipFill>
        <p:spPr bwMode="auto">
          <a:xfrm>
            <a:off x="7808515" y="1995930"/>
            <a:ext cx="1421130" cy="1602273"/>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A3F32531-58F3-658F-6EEC-2CE2A2D680C6}"/>
              </a:ext>
            </a:extLst>
          </p:cNvPr>
          <p:cNvSpPr txBox="1"/>
          <p:nvPr/>
        </p:nvSpPr>
        <p:spPr>
          <a:xfrm>
            <a:off x="1914903" y="3641456"/>
            <a:ext cx="4572000" cy="646331"/>
          </a:xfrm>
          <a:prstGeom prst="rect">
            <a:avLst/>
          </a:prstGeom>
          <a:noFill/>
        </p:spPr>
        <p:txBody>
          <a:bodyPr wrap="square">
            <a:spAutoFit/>
          </a:bodyPr>
          <a:lstStyle/>
          <a:p>
            <a:r>
              <a:rPr lang="en-GB" sz="1400" b="1" dirty="0" err="1"/>
              <a:t>Dr.</a:t>
            </a:r>
            <a:r>
              <a:rPr lang="en-GB" sz="1400" b="1" dirty="0"/>
              <a:t> Judith Taic TEP </a:t>
            </a:r>
          </a:p>
          <a:p>
            <a:r>
              <a:rPr lang="en-GB" sz="1100" dirty="0" err="1"/>
              <a:t>Dr.</a:t>
            </a:r>
            <a:r>
              <a:rPr lang="en-GB" sz="1100" dirty="0"/>
              <a:t> Judith Taic Law Office</a:t>
            </a:r>
          </a:p>
          <a:p>
            <a:r>
              <a:rPr lang="en-GB" sz="1100" b="1" dirty="0"/>
              <a:t>Israel &amp; Germany</a:t>
            </a:r>
          </a:p>
        </p:txBody>
      </p:sp>
      <p:sp>
        <p:nvSpPr>
          <p:cNvPr id="13" name="TextBox 12">
            <a:extLst>
              <a:ext uri="{FF2B5EF4-FFF2-40B4-BE49-F238E27FC236}">
                <a16:creationId xmlns:a16="http://schemas.microsoft.com/office/drawing/2014/main" id="{431FF48D-A79C-7E32-ED57-CB22E4CAAB62}"/>
              </a:ext>
            </a:extLst>
          </p:cNvPr>
          <p:cNvSpPr txBox="1"/>
          <p:nvPr/>
        </p:nvSpPr>
        <p:spPr>
          <a:xfrm>
            <a:off x="7670303" y="5929672"/>
            <a:ext cx="2565647" cy="646331"/>
          </a:xfrm>
          <a:prstGeom prst="rect">
            <a:avLst/>
          </a:prstGeom>
          <a:noFill/>
        </p:spPr>
        <p:txBody>
          <a:bodyPr wrap="square">
            <a:spAutoFit/>
          </a:bodyPr>
          <a:lstStyle/>
          <a:p>
            <a:r>
              <a:rPr lang="en-US" sz="1400" b="1" dirty="0"/>
              <a:t>Gerd Kostrzewa</a:t>
            </a:r>
          </a:p>
          <a:p>
            <a:r>
              <a:rPr lang="en-US" sz="1100" dirty="0" err="1"/>
              <a:t>Heuking</a:t>
            </a:r>
            <a:r>
              <a:rPr lang="en-US" sz="1100" dirty="0"/>
              <a:t> </a:t>
            </a:r>
            <a:r>
              <a:rPr lang="en-US" sz="1100" dirty="0" err="1"/>
              <a:t>Kühn</a:t>
            </a:r>
            <a:r>
              <a:rPr lang="en-US" sz="1100" dirty="0"/>
              <a:t> </a:t>
            </a:r>
            <a:r>
              <a:rPr lang="en-US" sz="1100" dirty="0" err="1"/>
              <a:t>Lühr</a:t>
            </a:r>
            <a:r>
              <a:rPr lang="en-US" sz="1100" dirty="0"/>
              <a:t> Wojtek </a:t>
            </a:r>
          </a:p>
          <a:p>
            <a:r>
              <a:rPr lang="en-US" sz="1100" b="1" dirty="0"/>
              <a:t>Germany</a:t>
            </a:r>
            <a:endParaRPr lang="en-US" sz="1400" b="1" dirty="0"/>
          </a:p>
        </p:txBody>
      </p:sp>
      <p:sp>
        <p:nvSpPr>
          <p:cNvPr id="15" name="TextBox 14">
            <a:extLst>
              <a:ext uri="{FF2B5EF4-FFF2-40B4-BE49-F238E27FC236}">
                <a16:creationId xmlns:a16="http://schemas.microsoft.com/office/drawing/2014/main" id="{80AF5519-5BDA-82B9-5233-71897DCB7FE5}"/>
              </a:ext>
            </a:extLst>
          </p:cNvPr>
          <p:cNvSpPr txBox="1"/>
          <p:nvPr/>
        </p:nvSpPr>
        <p:spPr>
          <a:xfrm>
            <a:off x="4871533" y="3636568"/>
            <a:ext cx="4634144" cy="646331"/>
          </a:xfrm>
          <a:prstGeom prst="rect">
            <a:avLst/>
          </a:prstGeom>
          <a:noFill/>
        </p:spPr>
        <p:txBody>
          <a:bodyPr wrap="square">
            <a:spAutoFit/>
          </a:bodyPr>
          <a:lstStyle/>
          <a:p>
            <a:pPr>
              <a:buClr>
                <a:schemeClr val="accent1"/>
              </a:buClr>
            </a:pPr>
            <a:r>
              <a:rPr lang="en-GB" sz="1400" b="1" dirty="0"/>
              <a:t>Meir Linzen </a:t>
            </a:r>
          </a:p>
          <a:p>
            <a:pPr>
              <a:buClr>
                <a:schemeClr val="accent1"/>
              </a:buClr>
            </a:pPr>
            <a:r>
              <a:rPr lang="en-GB" sz="1100" dirty="0"/>
              <a:t>Herzog Law</a:t>
            </a:r>
          </a:p>
          <a:p>
            <a:pPr>
              <a:buClr>
                <a:schemeClr val="accent1"/>
              </a:buClr>
            </a:pPr>
            <a:r>
              <a:rPr lang="en-GB" sz="1100" b="1" dirty="0"/>
              <a:t>Israel</a:t>
            </a:r>
            <a:r>
              <a:rPr lang="en-GB" sz="1100" dirty="0"/>
              <a:t> </a:t>
            </a:r>
          </a:p>
        </p:txBody>
      </p:sp>
      <p:sp>
        <p:nvSpPr>
          <p:cNvPr id="17" name="TextBox 16">
            <a:extLst>
              <a:ext uri="{FF2B5EF4-FFF2-40B4-BE49-F238E27FC236}">
                <a16:creationId xmlns:a16="http://schemas.microsoft.com/office/drawing/2014/main" id="{27974E9A-1852-4D96-22A0-1D0246ADF889}"/>
              </a:ext>
            </a:extLst>
          </p:cNvPr>
          <p:cNvSpPr txBox="1"/>
          <p:nvPr/>
        </p:nvSpPr>
        <p:spPr>
          <a:xfrm>
            <a:off x="7738072" y="3605822"/>
            <a:ext cx="4634144" cy="646331"/>
          </a:xfrm>
          <a:prstGeom prst="rect">
            <a:avLst/>
          </a:prstGeom>
          <a:noFill/>
        </p:spPr>
        <p:txBody>
          <a:bodyPr wrap="square">
            <a:spAutoFit/>
          </a:bodyPr>
          <a:lstStyle/>
          <a:p>
            <a:pPr>
              <a:buClr>
                <a:schemeClr val="accent1"/>
              </a:buClr>
            </a:pPr>
            <a:r>
              <a:rPr lang="en-GB" sz="1400" b="1" dirty="0"/>
              <a:t>Sonia Velasco TEP</a:t>
            </a:r>
          </a:p>
          <a:p>
            <a:pPr>
              <a:buClr>
                <a:schemeClr val="accent1"/>
              </a:buClr>
            </a:pPr>
            <a:r>
              <a:rPr lang="en-GB" sz="1100" dirty="0" err="1"/>
              <a:t>Cuatrecasas</a:t>
            </a:r>
            <a:r>
              <a:rPr lang="en-GB" sz="1100" dirty="0"/>
              <a:t>, Goncalves Pereira SLP</a:t>
            </a:r>
          </a:p>
          <a:p>
            <a:pPr>
              <a:buClr>
                <a:schemeClr val="accent1"/>
              </a:buClr>
            </a:pPr>
            <a:r>
              <a:rPr lang="en-GB" sz="1100" b="1" dirty="0"/>
              <a:t>Spain</a:t>
            </a:r>
            <a:r>
              <a:rPr lang="en-GB" sz="1100" dirty="0"/>
              <a:t> </a:t>
            </a:r>
            <a:endParaRPr lang="en-US" sz="1400" dirty="0"/>
          </a:p>
        </p:txBody>
      </p:sp>
      <p:sp>
        <p:nvSpPr>
          <p:cNvPr id="18" name="TextBox 17">
            <a:extLst>
              <a:ext uri="{FF2B5EF4-FFF2-40B4-BE49-F238E27FC236}">
                <a16:creationId xmlns:a16="http://schemas.microsoft.com/office/drawing/2014/main" id="{9EACF34B-544A-2208-3483-E2519E073546}"/>
              </a:ext>
            </a:extLst>
          </p:cNvPr>
          <p:cNvSpPr txBox="1"/>
          <p:nvPr/>
        </p:nvSpPr>
        <p:spPr>
          <a:xfrm>
            <a:off x="1914903" y="5929671"/>
            <a:ext cx="1997476" cy="646331"/>
          </a:xfrm>
          <a:prstGeom prst="rect">
            <a:avLst/>
          </a:prstGeom>
          <a:noFill/>
        </p:spPr>
        <p:txBody>
          <a:bodyPr wrap="square">
            <a:spAutoFit/>
          </a:bodyPr>
          <a:lstStyle/>
          <a:p>
            <a:pPr>
              <a:buClr>
                <a:schemeClr val="accent1"/>
              </a:buClr>
            </a:pPr>
            <a:r>
              <a:rPr lang="en-GB" sz="1400" b="1" dirty="0"/>
              <a:t>Paola Bergamin </a:t>
            </a:r>
          </a:p>
          <a:p>
            <a:pPr>
              <a:buClr>
                <a:schemeClr val="accent1"/>
              </a:buClr>
            </a:pPr>
            <a:r>
              <a:rPr lang="en-GB" sz="1100" dirty="0" err="1"/>
              <a:t>Beluzzo</a:t>
            </a:r>
            <a:r>
              <a:rPr lang="en-GB" sz="1100" dirty="0"/>
              <a:t> International Partners</a:t>
            </a:r>
          </a:p>
          <a:p>
            <a:pPr>
              <a:buClr>
                <a:schemeClr val="accent1"/>
              </a:buClr>
            </a:pPr>
            <a:r>
              <a:rPr lang="en-GB" sz="1100" b="1" dirty="0"/>
              <a:t>Italy</a:t>
            </a:r>
          </a:p>
        </p:txBody>
      </p:sp>
      <p:pic>
        <p:nvPicPr>
          <p:cNvPr id="19" name="Picture 18">
            <a:extLst>
              <a:ext uri="{FF2B5EF4-FFF2-40B4-BE49-F238E27FC236}">
                <a16:creationId xmlns:a16="http://schemas.microsoft.com/office/drawing/2014/main" id="{6A467B5C-43D8-71B0-8084-7A57F7E2A0B5}"/>
              </a:ext>
            </a:extLst>
          </p:cNvPr>
          <p:cNvPicPr>
            <a:picLocks noChangeAspect="1"/>
          </p:cNvPicPr>
          <p:nvPr/>
        </p:nvPicPr>
        <p:blipFill>
          <a:blip r:embed="rId9"/>
          <a:stretch>
            <a:fillRect/>
          </a:stretch>
        </p:blipFill>
        <p:spPr>
          <a:xfrm>
            <a:off x="1957165" y="1995930"/>
            <a:ext cx="1400809" cy="1553593"/>
          </a:xfrm>
          <a:prstGeom prst="rect">
            <a:avLst/>
          </a:prstGeom>
        </p:spPr>
      </p:pic>
    </p:spTree>
    <p:extLst>
      <p:ext uri="{BB962C8B-B14F-4D97-AF65-F5344CB8AC3E}">
        <p14:creationId xmlns:p14="http://schemas.microsoft.com/office/powerpoint/2010/main" val="328121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0021" y="474961"/>
            <a:ext cx="8025205" cy="1143000"/>
          </a:xfrm>
        </p:spPr>
        <p:txBody>
          <a:bodyPr>
            <a:normAutofit fontScale="90000"/>
          </a:bodyPr>
          <a:lstStyle/>
          <a:p>
            <a:r>
              <a:rPr lang="en-GB" b="1" dirty="0">
                <a:latin typeface="+mn-lt"/>
              </a:rPr>
              <a:t>Italian case 2 – 3</a:t>
            </a:r>
            <a:r>
              <a:rPr lang="en-GB" b="1" baseline="30000" dirty="0">
                <a:latin typeface="+mn-lt"/>
              </a:rPr>
              <a:t>rd</a:t>
            </a:r>
            <a:r>
              <a:rPr lang="en-GB" b="1" dirty="0">
                <a:latin typeface="+mn-lt"/>
              </a:rPr>
              <a:t> scenario</a:t>
            </a:r>
            <a:br>
              <a:rPr lang="en-GB" dirty="0">
                <a:latin typeface="+mn-lt"/>
              </a:rPr>
            </a:br>
            <a:r>
              <a:rPr lang="en-US" sz="2700" dirty="0">
                <a:latin typeface="+mn-lt"/>
              </a:rPr>
              <a:t>Italian resident transfers his tax residence abroad</a:t>
            </a:r>
            <a:br>
              <a:rPr lang="en-US" dirty="0">
                <a:latin typeface="+mn-lt"/>
              </a:rPr>
            </a:br>
            <a:endParaRPr lang="en-GB" dirty="0">
              <a:latin typeface="+mn-lt"/>
            </a:endParaRPr>
          </a:p>
        </p:txBody>
      </p:sp>
      <p:sp>
        <p:nvSpPr>
          <p:cNvPr id="7" name="Slide Number Placeholder 6"/>
          <p:cNvSpPr>
            <a:spLocks noGrp="1"/>
          </p:cNvSpPr>
          <p:nvPr>
            <p:ph type="sldNum" sz="quarter" idx="12"/>
          </p:nvPr>
        </p:nvSpPr>
        <p:spPr/>
        <p:txBody>
          <a:bodyPr/>
          <a:lstStyle/>
          <a:p>
            <a:fld id="{6A161F47-20D0-4C86-8B77-9039A1A577CF}" type="slidenum">
              <a:rPr lang="en-GB" smtClean="0"/>
              <a:t>20</a:t>
            </a:fld>
            <a:endParaRPr lang="en-GB"/>
          </a:p>
        </p:txBody>
      </p:sp>
      <p:cxnSp>
        <p:nvCxnSpPr>
          <p:cNvPr id="28" name="Connettore diritto 27">
            <a:extLst>
              <a:ext uri="{FF2B5EF4-FFF2-40B4-BE49-F238E27FC236}">
                <a16:creationId xmlns:a16="http://schemas.microsoft.com/office/drawing/2014/main" id="{99E839E5-E6BC-C2F0-D7D0-7126E1E74CFB}"/>
              </a:ext>
            </a:extLst>
          </p:cNvPr>
          <p:cNvCxnSpPr>
            <a:cxnSpLocks/>
          </p:cNvCxnSpPr>
          <p:nvPr/>
        </p:nvCxnSpPr>
        <p:spPr>
          <a:xfrm>
            <a:off x="5970347" y="2039640"/>
            <a:ext cx="0" cy="3357827"/>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pic>
        <p:nvPicPr>
          <p:cNvPr id="30" name="Immagine 29">
            <a:extLst>
              <a:ext uri="{FF2B5EF4-FFF2-40B4-BE49-F238E27FC236}">
                <a16:creationId xmlns:a16="http://schemas.microsoft.com/office/drawing/2014/main" id="{B0405C41-D3B8-E759-5B5B-8D0980CB99A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342853" y="2118333"/>
            <a:ext cx="670560" cy="447040"/>
          </a:xfrm>
          <a:prstGeom prst="rect">
            <a:avLst/>
          </a:prstGeom>
        </p:spPr>
      </p:pic>
      <p:pic>
        <p:nvPicPr>
          <p:cNvPr id="33" name="Elemento grafico 32" descr="Donna con riempimento a tinta unita">
            <a:extLst>
              <a:ext uri="{FF2B5EF4-FFF2-40B4-BE49-F238E27FC236}">
                <a16:creationId xmlns:a16="http://schemas.microsoft.com/office/drawing/2014/main" id="{5DF84E94-69F7-D4DA-7F81-532F28DBA6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41692" y="3006301"/>
            <a:ext cx="566333" cy="566333"/>
          </a:xfrm>
          <a:prstGeom prst="rect">
            <a:avLst/>
          </a:prstGeom>
        </p:spPr>
      </p:pic>
      <p:sp>
        <p:nvSpPr>
          <p:cNvPr id="2" name="Titolo 1">
            <a:extLst>
              <a:ext uri="{FF2B5EF4-FFF2-40B4-BE49-F238E27FC236}">
                <a16:creationId xmlns:a16="http://schemas.microsoft.com/office/drawing/2014/main" id="{851D10F4-0053-8DC6-012C-E38CF4EAEEF6}"/>
              </a:ext>
            </a:extLst>
          </p:cNvPr>
          <p:cNvSpPr txBox="1">
            <a:spLocks/>
          </p:cNvSpPr>
          <p:nvPr/>
        </p:nvSpPr>
        <p:spPr>
          <a:xfrm>
            <a:off x="1726516" y="1571786"/>
            <a:ext cx="8071991" cy="597003"/>
          </a:xfrm>
          <a:prstGeom prst="rect">
            <a:avLst/>
          </a:prstGeom>
        </p:spPr>
        <p:txBody>
          <a:bodyPr/>
          <a:lstStyle/>
          <a:p>
            <a:pPr>
              <a:defRPr/>
            </a:pPr>
            <a:r>
              <a:rPr lang="it-IT" sz="2000" b="1" cap="all" dirty="0">
                <a:latin typeface="Verdana" panose="020B0604030504040204" pitchFamily="34" charset="0"/>
                <a:ea typeface="Verdana" panose="020B0604030504040204" pitchFamily="34" charset="0"/>
              </a:rPr>
              <a:t>«after transfer» situation</a:t>
            </a:r>
          </a:p>
        </p:txBody>
      </p:sp>
      <p:pic>
        <p:nvPicPr>
          <p:cNvPr id="13" name="Elemento grafico 12" descr="Fabbrica">
            <a:extLst>
              <a:ext uri="{FF2B5EF4-FFF2-40B4-BE49-F238E27FC236}">
                <a16:creationId xmlns:a16="http://schemas.microsoft.com/office/drawing/2014/main" id="{60CBE184-C23D-7C6D-DD52-F3B46B22F45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117692" y="4402849"/>
            <a:ext cx="636997" cy="636997"/>
          </a:xfrm>
          <a:prstGeom prst="rect">
            <a:avLst/>
          </a:prstGeom>
        </p:spPr>
      </p:pic>
      <p:cxnSp>
        <p:nvCxnSpPr>
          <p:cNvPr id="16" name="Connettore 2 15">
            <a:extLst>
              <a:ext uri="{FF2B5EF4-FFF2-40B4-BE49-F238E27FC236}">
                <a16:creationId xmlns:a16="http://schemas.microsoft.com/office/drawing/2014/main" id="{192A0734-E9E2-B9A7-EBF9-904DFEE24E67}"/>
              </a:ext>
            </a:extLst>
          </p:cNvPr>
          <p:cNvCxnSpPr>
            <a:cxnSpLocks/>
            <a:stCxn id="33" idx="2"/>
          </p:cNvCxnSpPr>
          <p:nvPr/>
        </p:nvCxnSpPr>
        <p:spPr>
          <a:xfrm>
            <a:off x="7824858" y="3572634"/>
            <a:ext cx="1566378" cy="5663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CasellaDiTesto 16">
            <a:extLst>
              <a:ext uri="{FF2B5EF4-FFF2-40B4-BE49-F238E27FC236}">
                <a16:creationId xmlns:a16="http://schemas.microsoft.com/office/drawing/2014/main" id="{25CA8301-9F50-E2B8-AC2D-7C2D530B02D1}"/>
              </a:ext>
            </a:extLst>
          </p:cNvPr>
          <p:cNvSpPr txBox="1"/>
          <p:nvPr/>
        </p:nvSpPr>
        <p:spPr>
          <a:xfrm>
            <a:off x="8705056" y="4086374"/>
            <a:ext cx="4572000" cy="369332"/>
          </a:xfrm>
          <a:prstGeom prst="rect">
            <a:avLst/>
          </a:prstGeom>
          <a:noFill/>
        </p:spPr>
        <p:txBody>
          <a:bodyPr wrap="square">
            <a:spAutoFit/>
          </a:bodyPr>
          <a:lstStyle/>
          <a:p>
            <a:r>
              <a:rPr lang="it-IT" i="1" err="1"/>
              <a:t>Participations</a:t>
            </a:r>
            <a:endParaRPr lang="it-IT" i="1"/>
          </a:p>
        </p:txBody>
      </p:sp>
      <p:sp>
        <p:nvSpPr>
          <p:cNvPr id="5" name="CasellaDiTesto 4">
            <a:extLst>
              <a:ext uri="{FF2B5EF4-FFF2-40B4-BE49-F238E27FC236}">
                <a16:creationId xmlns:a16="http://schemas.microsoft.com/office/drawing/2014/main" id="{84742DB1-EEB3-6EDC-0B95-80826CF7911B}"/>
              </a:ext>
            </a:extLst>
          </p:cNvPr>
          <p:cNvSpPr txBox="1"/>
          <p:nvPr/>
        </p:nvSpPr>
        <p:spPr>
          <a:xfrm>
            <a:off x="7637867" y="2721217"/>
            <a:ext cx="1541122" cy="369332"/>
          </a:xfrm>
          <a:prstGeom prst="rect">
            <a:avLst/>
          </a:prstGeom>
          <a:noFill/>
        </p:spPr>
        <p:txBody>
          <a:bodyPr wrap="square">
            <a:spAutoFit/>
          </a:bodyPr>
          <a:lstStyle/>
          <a:p>
            <a:r>
              <a:rPr lang="en-US" b="1" i="1">
                <a:latin typeface="HelveticaNeueLT Std Lt Cn" panose="020B0406020202030204" pitchFamily="34" charset="0"/>
              </a:rPr>
              <a:t>Y</a:t>
            </a:r>
            <a:endParaRPr lang="it-IT" b="1"/>
          </a:p>
        </p:txBody>
      </p:sp>
      <p:pic>
        <p:nvPicPr>
          <p:cNvPr id="9" name="Immagine 8">
            <a:extLst>
              <a:ext uri="{FF2B5EF4-FFF2-40B4-BE49-F238E27FC236}">
                <a16:creationId xmlns:a16="http://schemas.microsoft.com/office/drawing/2014/main" id="{F25D3D03-7C84-E26B-5E28-89A03C95F1EB}"/>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9653636" y="2028188"/>
            <a:ext cx="670822" cy="447040"/>
          </a:xfrm>
          <a:prstGeom prst="rect">
            <a:avLst/>
          </a:prstGeom>
        </p:spPr>
      </p:pic>
      <p:pic>
        <p:nvPicPr>
          <p:cNvPr id="11" name="Elemento grafico 10" descr="Fabbrica">
            <a:extLst>
              <a:ext uri="{FF2B5EF4-FFF2-40B4-BE49-F238E27FC236}">
                <a16:creationId xmlns:a16="http://schemas.microsoft.com/office/drawing/2014/main" id="{6DADAEEB-B2EA-551E-C8CA-BD0B999A84F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66973" y="4496785"/>
            <a:ext cx="636997" cy="636997"/>
          </a:xfrm>
          <a:prstGeom prst="rect">
            <a:avLst/>
          </a:prstGeom>
        </p:spPr>
      </p:pic>
      <p:sp>
        <p:nvSpPr>
          <p:cNvPr id="12" name="CasellaDiTesto 11">
            <a:extLst>
              <a:ext uri="{FF2B5EF4-FFF2-40B4-BE49-F238E27FC236}">
                <a16:creationId xmlns:a16="http://schemas.microsoft.com/office/drawing/2014/main" id="{3368C873-287F-BF7A-02AE-6001859E1A82}"/>
              </a:ext>
            </a:extLst>
          </p:cNvPr>
          <p:cNvSpPr txBox="1"/>
          <p:nvPr/>
        </p:nvSpPr>
        <p:spPr>
          <a:xfrm rot="21057494">
            <a:off x="4865974" y="3158239"/>
            <a:ext cx="4572000" cy="369332"/>
          </a:xfrm>
          <a:prstGeom prst="rect">
            <a:avLst/>
          </a:prstGeom>
          <a:noFill/>
        </p:spPr>
        <p:txBody>
          <a:bodyPr wrap="square">
            <a:spAutoFit/>
          </a:bodyPr>
          <a:lstStyle/>
          <a:p>
            <a:r>
              <a:rPr lang="it-IT" i="1" err="1"/>
              <a:t>Dividends</a:t>
            </a:r>
            <a:endParaRPr lang="it-IT" i="1"/>
          </a:p>
        </p:txBody>
      </p:sp>
      <p:cxnSp>
        <p:nvCxnSpPr>
          <p:cNvPr id="14" name="Connettore 2 13">
            <a:extLst>
              <a:ext uri="{FF2B5EF4-FFF2-40B4-BE49-F238E27FC236}">
                <a16:creationId xmlns:a16="http://schemas.microsoft.com/office/drawing/2014/main" id="{AFD6B713-B22D-852F-7DB6-F0C576B0E730}"/>
              </a:ext>
            </a:extLst>
          </p:cNvPr>
          <p:cNvCxnSpPr>
            <a:cxnSpLocks/>
            <a:stCxn id="33" idx="2"/>
          </p:cNvCxnSpPr>
          <p:nvPr/>
        </p:nvCxnSpPr>
        <p:spPr>
          <a:xfrm flipH="1">
            <a:off x="4093030" y="3572634"/>
            <a:ext cx="3731829" cy="6076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ttore 2 19">
            <a:extLst>
              <a:ext uri="{FF2B5EF4-FFF2-40B4-BE49-F238E27FC236}">
                <a16:creationId xmlns:a16="http://schemas.microsoft.com/office/drawing/2014/main" id="{9F990DCE-1A0D-33FF-DACE-87A5F233ABA1}"/>
              </a:ext>
            </a:extLst>
          </p:cNvPr>
          <p:cNvCxnSpPr>
            <a:cxnSpLocks/>
          </p:cNvCxnSpPr>
          <p:nvPr/>
        </p:nvCxnSpPr>
        <p:spPr>
          <a:xfrm flipV="1">
            <a:off x="4093029" y="3488480"/>
            <a:ext cx="3485384" cy="5429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nettore 2 21">
            <a:extLst>
              <a:ext uri="{FF2B5EF4-FFF2-40B4-BE49-F238E27FC236}">
                <a16:creationId xmlns:a16="http://schemas.microsoft.com/office/drawing/2014/main" id="{935B4097-26A1-5152-E5FB-2E30D8B49D9D}"/>
              </a:ext>
            </a:extLst>
          </p:cNvPr>
          <p:cNvCxnSpPr>
            <a:cxnSpLocks/>
          </p:cNvCxnSpPr>
          <p:nvPr/>
        </p:nvCxnSpPr>
        <p:spPr>
          <a:xfrm flipH="1" flipV="1">
            <a:off x="8003662" y="3531290"/>
            <a:ext cx="1503298" cy="5550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CasellaDiTesto 25">
            <a:extLst>
              <a:ext uri="{FF2B5EF4-FFF2-40B4-BE49-F238E27FC236}">
                <a16:creationId xmlns:a16="http://schemas.microsoft.com/office/drawing/2014/main" id="{D1EFF43B-289C-CFA4-42F7-7D524C4B2259}"/>
              </a:ext>
            </a:extLst>
          </p:cNvPr>
          <p:cNvSpPr txBox="1"/>
          <p:nvPr/>
        </p:nvSpPr>
        <p:spPr>
          <a:xfrm>
            <a:off x="3506737" y="4332710"/>
            <a:ext cx="4572000" cy="369332"/>
          </a:xfrm>
          <a:prstGeom prst="rect">
            <a:avLst/>
          </a:prstGeom>
          <a:noFill/>
        </p:spPr>
        <p:txBody>
          <a:bodyPr wrap="square">
            <a:spAutoFit/>
          </a:bodyPr>
          <a:lstStyle/>
          <a:p>
            <a:r>
              <a:rPr lang="it-IT" i="1" err="1"/>
              <a:t>Participations</a:t>
            </a:r>
            <a:endParaRPr lang="it-IT" i="1"/>
          </a:p>
        </p:txBody>
      </p:sp>
      <p:sp>
        <p:nvSpPr>
          <p:cNvPr id="27" name="CasellaDiTesto 26">
            <a:extLst>
              <a:ext uri="{FF2B5EF4-FFF2-40B4-BE49-F238E27FC236}">
                <a16:creationId xmlns:a16="http://schemas.microsoft.com/office/drawing/2014/main" id="{F5E8D8D8-8D43-834B-1A51-7637A120DB9D}"/>
              </a:ext>
            </a:extLst>
          </p:cNvPr>
          <p:cNvSpPr txBox="1"/>
          <p:nvPr/>
        </p:nvSpPr>
        <p:spPr>
          <a:xfrm>
            <a:off x="8589272" y="3429000"/>
            <a:ext cx="4572000" cy="369332"/>
          </a:xfrm>
          <a:prstGeom prst="rect">
            <a:avLst/>
          </a:prstGeom>
          <a:noFill/>
        </p:spPr>
        <p:txBody>
          <a:bodyPr wrap="square">
            <a:spAutoFit/>
          </a:bodyPr>
          <a:lstStyle/>
          <a:p>
            <a:r>
              <a:rPr lang="it-IT" i="1" err="1"/>
              <a:t>Dividends</a:t>
            </a:r>
            <a:endParaRPr lang="it-IT" i="1"/>
          </a:p>
        </p:txBody>
      </p:sp>
      <p:sp>
        <p:nvSpPr>
          <p:cNvPr id="31" name="Freccia a sinistra 30">
            <a:extLst>
              <a:ext uri="{FF2B5EF4-FFF2-40B4-BE49-F238E27FC236}">
                <a16:creationId xmlns:a16="http://schemas.microsoft.com/office/drawing/2014/main" id="{C7CA15C4-1598-A0E1-1319-D8F3D005F5FA}"/>
              </a:ext>
            </a:extLst>
          </p:cNvPr>
          <p:cNvSpPr/>
          <p:nvPr/>
        </p:nvSpPr>
        <p:spPr>
          <a:xfrm rot="10800000">
            <a:off x="4837760" y="3054983"/>
            <a:ext cx="2516480" cy="31453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CasellaDiTesto 31">
            <a:extLst>
              <a:ext uri="{FF2B5EF4-FFF2-40B4-BE49-F238E27FC236}">
                <a16:creationId xmlns:a16="http://schemas.microsoft.com/office/drawing/2014/main" id="{5152271F-8625-4179-1158-EBE7B5FFA6B5}"/>
              </a:ext>
            </a:extLst>
          </p:cNvPr>
          <p:cNvSpPr txBox="1"/>
          <p:nvPr/>
        </p:nvSpPr>
        <p:spPr>
          <a:xfrm>
            <a:off x="4952871" y="2766233"/>
            <a:ext cx="2322971" cy="261610"/>
          </a:xfrm>
          <a:prstGeom prst="rect">
            <a:avLst/>
          </a:prstGeom>
          <a:noFill/>
        </p:spPr>
        <p:txBody>
          <a:bodyPr wrap="square">
            <a:spAutoFit/>
          </a:bodyPr>
          <a:lstStyle/>
          <a:p>
            <a:r>
              <a:rPr lang="en-US" sz="1100" i="1" dirty="0">
                <a:solidFill>
                  <a:schemeClr val="tx1">
                    <a:lumMod val="65000"/>
                    <a:lumOff val="35000"/>
                  </a:schemeClr>
                </a:solidFill>
                <a:latin typeface="HelveticaNeueLT Std Lt Cn" panose="020B0406020202030204" pitchFamily="34" charset="0"/>
              </a:rPr>
              <a:t>Transfers his residence to Israel</a:t>
            </a:r>
            <a:endParaRPr lang="it-IT" sz="1100" i="1" dirty="0"/>
          </a:p>
        </p:txBody>
      </p:sp>
      <p:cxnSp>
        <p:nvCxnSpPr>
          <p:cNvPr id="34" name="Connettore diritto 33">
            <a:extLst>
              <a:ext uri="{FF2B5EF4-FFF2-40B4-BE49-F238E27FC236}">
                <a16:creationId xmlns:a16="http://schemas.microsoft.com/office/drawing/2014/main" id="{F880A8E0-E5C5-73E6-DD92-FD915AFBE0D0}"/>
              </a:ext>
            </a:extLst>
          </p:cNvPr>
          <p:cNvCxnSpPr>
            <a:cxnSpLocks/>
          </p:cNvCxnSpPr>
          <p:nvPr/>
        </p:nvCxnSpPr>
        <p:spPr>
          <a:xfrm>
            <a:off x="8452290" y="1998216"/>
            <a:ext cx="0" cy="3357827"/>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44" name="CasellaDiTesto 43">
            <a:extLst>
              <a:ext uri="{FF2B5EF4-FFF2-40B4-BE49-F238E27FC236}">
                <a16:creationId xmlns:a16="http://schemas.microsoft.com/office/drawing/2014/main" id="{FA3B86D7-BD43-C018-A927-7A9C3F93D19B}"/>
              </a:ext>
            </a:extLst>
          </p:cNvPr>
          <p:cNvSpPr txBox="1"/>
          <p:nvPr/>
        </p:nvSpPr>
        <p:spPr>
          <a:xfrm>
            <a:off x="7095744" y="3604468"/>
            <a:ext cx="1503845" cy="1200329"/>
          </a:xfrm>
          <a:prstGeom prst="rect">
            <a:avLst/>
          </a:prstGeom>
          <a:noFill/>
        </p:spPr>
        <p:txBody>
          <a:bodyPr wrap="square">
            <a:spAutoFit/>
          </a:bodyPr>
          <a:lstStyle/>
          <a:p>
            <a:pPr algn="ctr"/>
            <a:r>
              <a:rPr lang="it-IT" b="1" i="1" dirty="0"/>
              <a:t>New Tax </a:t>
            </a:r>
            <a:r>
              <a:rPr lang="it-IT" b="1" i="1" dirty="0" err="1"/>
              <a:t>Resident</a:t>
            </a:r>
            <a:r>
              <a:rPr lang="it-IT" b="1" i="1" dirty="0"/>
              <a:t> </a:t>
            </a:r>
            <a:r>
              <a:rPr lang="it-IT" b="1" i="1" dirty="0" err="1"/>
              <a:t>preferential</a:t>
            </a:r>
            <a:r>
              <a:rPr lang="it-IT" b="1" i="1" dirty="0"/>
              <a:t> tax regime</a:t>
            </a:r>
          </a:p>
        </p:txBody>
      </p:sp>
      <p:sp>
        <p:nvSpPr>
          <p:cNvPr id="45" name="Rettangolo 44">
            <a:extLst>
              <a:ext uri="{FF2B5EF4-FFF2-40B4-BE49-F238E27FC236}">
                <a16:creationId xmlns:a16="http://schemas.microsoft.com/office/drawing/2014/main" id="{2B3236FF-9295-712C-F0D7-B148D5E8A0F1}"/>
              </a:ext>
            </a:extLst>
          </p:cNvPr>
          <p:cNvSpPr/>
          <p:nvPr/>
        </p:nvSpPr>
        <p:spPr>
          <a:xfrm>
            <a:off x="1616437" y="2650874"/>
            <a:ext cx="1967834" cy="3421151"/>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tx1"/>
                </a:solidFill>
              </a:rPr>
              <a:t>No exit </a:t>
            </a:r>
            <a:r>
              <a:rPr lang="en-US" sz="1400" dirty="0">
                <a:solidFill>
                  <a:schemeClr val="tx1"/>
                </a:solidFill>
              </a:rPr>
              <a:t>tax is due in Italy.</a:t>
            </a:r>
          </a:p>
          <a:p>
            <a:r>
              <a:rPr lang="en-US" sz="1400" dirty="0">
                <a:solidFill>
                  <a:schemeClr val="tx1"/>
                </a:solidFill>
              </a:rPr>
              <a:t>Mr. Y is </a:t>
            </a:r>
            <a:r>
              <a:rPr lang="en-US" sz="1400" b="1" dirty="0">
                <a:solidFill>
                  <a:schemeClr val="tx1"/>
                </a:solidFill>
              </a:rPr>
              <a:t>not considered tax resident in Italy </a:t>
            </a:r>
            <a:r>
              <a:rPr lang="en-US" sz="1400" dirty="0">
                <a:solidFill>
                  <a:schemeClr val="tx1"/>
                </a:solidFill>
              </a:rPr>
              <a:t>after the transfer.</a:t>
            </a:r>
          </a:p>
          <a:p>
            <a:r>
              <a:rPr lang="en-US" sz="1400" dirty="0">
                <a:solidFill>
                  <a:schemeClr val="tx1"/>
                </a:solidFill>
              </a:rPr>
              <a:t>Mrs. Y is subject to tax in Italy only on income from Italian sources.</a:t>
            </a:r>
          </a:p>
          <a:p>
            <a:r>
              <a:rPr lang="en-US" sz="1400" b="1" dirty="0">
                <a:solidFill>
                  <a:schemeClr val="tx1"/>
                </a:solidFill>
              </a:rPr>
              <a:t>DTA benefits applicable? </a:t>
            </a:r>
          </a:p>
          <a:p>
            <a:r>
              <a:rPr lang="en-US" sz="1400" dirty="0">
                <a:solidFill>
                  <a:schemeClr val="tx1"/>
                </a:solidFill>
              </a:rPr>
              <a:t>It depends on the Israeli preferential tax regime: is the individual subject to tax in Israel on a worldwide basis?</a:t>
            </a:r>
            <a:endParaRPr lang="it-IT" sz="1400" dirty="0">
              <a:solidFill>
                <a:schemeClr val="tx1"/>
              </a:solidFill>
            </a:endParaRPr>
          </a:p>
        </p:txBody>
      </p:sp>
      <p:pic>
        <p:nvPicPr>
          <p:cNvPr id="3" name="Elemento grafico 2" descr="Donna con riempimento a tinta unita">
            <a:extLst>
              <a:ext uri="{FF2B5EF4-FFF2-40B4-BE49-F238E27FC236}">
                <a16:creationId xmlns:a16="http://schemas.microsoft.com/office/drawing/2014/main" id="{D681466E-9FBA-673A-E530-33D7535798F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51672" y="3038135"/>
            <a:ext cx="566333" cy="566333"/>
          </a:xfrm>
          <a:prstGeom prst="rect">
            <a:avLst/>
          </a:prstGeom>
        </p:spPr>
      </p:pic>
      <p:pic>
        <p:nvPicPr>
          <p:cNvPr id="10" name="Immagine 9">
            <a:extLst>
              <a:ext uri="{FF2B5EF4-FFF2-40B4-BE49-F238E27FC236}">
                <a16:creationId xmlns:a16="http://schemas.microsoft.com/office/drawing/2014/main" id="{B5343186-9684-8E1E-AA97-CB94160554E1}"/>
              </a:ext>
            </a:extLst>
          </p:cNvPr>
          <p:cNvPicPr>
            <a:picLocks noChangeAspect="1"/>
          </p:cNvPicPr>
          <p:nvPr/>
        </p:nvPicPr>
        <p:blipFill>
          <a:blip r:embed="rId12" cstate="print">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7559579" y="2034065"/>
            <a:ext cx="648812" cy="458561"/>
          </a:xfrm>
          <a:prstGeom prst="rect">
            <a:avLst/>
          </a:prstGeom>
        </p:spPr>
      </p:pic>
    </p:spTree>
    <p:extLst>
      <p:ext uri="{BB962C8B-B14F-4D97-AF65-F5344CB8AC3E}">
        <p14:creationId xmlns:p14="http://schemas.microsoft.com/office/powerpoint/2010/main" val="3425591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NL" b="1" dirty="0">
                <a:latin typeface="+mn-lt"/>
              </a:rPr>
              <a:t>Company issues relevant for families</a:t>
            </a:r>
            <a:endParaRPr lang="en-GB" b="1" dirty="0">
              <a:latin typeface="+mn-lt"/>
            </a:endParaRPr>
          </a:p>
        </p:txBody>
      </p:sp>
      <p:sp>
        <p:nvSpPr>
          <p:cNvPr id="5" name="Content Placeholder 4"/>
          <p:cNvSpPr>
            <a:spLocks noGrp="1"/>
          </p:cNvSpPr>
          <p:nvPr>
            <p:ph idx="1"/>
          </p:nvPr>
        </p:nvSpPr>
        <p:spPr>
          <a:xfrm>
            <a:off x="1052912" y="1555813"/>
            <a:ext cx="10972800" cy="4525963"/>
          </a:xfrm>
        </p:spPr>
        <p:txBody>
          <a:bodyPr>
            <a:normAutofit/>
          </a:bodyPr>
          <a:lstStyle/>
          <a:p>
            <a:pPr marL="342900" indent="-342900">
              <a:lnSpc>
                <a:spcPct val="150000"/>
              </a:lnSpc>
              <a:buClr>
                <a:schemeClr val="accent1"/>
              </a:buClr>
              <a:buFont typeface="Arial" panose="020B0604020202020204" pitchFamily="34" charset="0"/>
              <a:buChar char="•"/>
            </a:pPr>
            <a:r>
              <a:rPr lang="nl-NL" sz="2800" dirty="0">
                <a:latin typeface="+mn-lt"/>
              </a:rPr>
              <a:t>Most family businesses are run as companies</a:t>
            </a:r>
          </a:p>
          <a:p>
            <a:pPr marL="342900" indent="-342900">
              <a:lnSpc>
                <a:spcPct val="150000"/>
              </a:lnSpc>
              <a:buClr>
                <a:schemeClr val="accent1"/>
              </a:buClr>
              <a:buFont typeface="Arial" panose="020B0604020202020204" pitchFamily="34" charset="0"/>
              <a:buChar char="•"/>
            </a:pPr>
            <a:r>
              <a:rPr lang="nl-NL" sz="2800" dirty="0">
                <a:latin typeface="+mn-lt"/>
              </a:rPr>
              <a:t>Members of families are mobile</a:t>
            </a:r>
          </a:p>
          <a:p>
            <a:pPr marL="342900" indent="-342900">
              <a:lnSpc>
                <a:spcPct val="150000"/>
              </a:lnSpc>
              <a:buClr>
                <a:schemeClr val="accent1"/>
              </a:buClr>
              <a:buFont typeface="Arial" panose="020B0604020202020204" pitchFamily="34" charset="0"/>
              <a:buChar char="•"/>
            </a:pPr>
            <a:r>
              <a:rPr lang="nl-NL" sz="2800" dirty="0">
                <a:latin typeface="+mn-lt"/>
              </a:rPr>
              <a:t>Where are the shareholders and why can it matter?</a:t>
            </a:r>
          </a:p>
          <a:p>
            <a:pPr marL="974725" lvl="1" indent="-342900">
              <a:lnSpc>
                <a:spcPct val="150000"/>
              </a:lnSpc>
              <a:buClr>
                <a:schemeClr val="accent1"/>
              </a:buClr>
              <a:buFont typeface="Arial" panose="020B0604020202020204" pitchFamily="34" charset="0"/>
              <a:buChar char="•"/>
            </a:pPr>
            <a:r>
              <a:rPr lang="nl-NL" sz="2400" dirty="0">
                <a:latin typeface="+mn-lt"/>
              </a:rPr>
              <a:t>Withholding taxes on dividends and loans</a:t>
            </a:r>
          </a:p>
          <a:p>
            <a:pPr marL="974725" lvl="1" indent="-342900">
              <a:lnSpc>
                <a:spcPct val="150000"/>
              </a:lnSpc>
              <a:buClr>
                <a:schemeClr val="accent1"/>
              </a:buClr>
              <a:buFont typeface="Arial" panose="020B0604020202020204" pitchFamily="34" charset="0"/>
              <a:buChar char="•"/>
            </a:pPr>
            <a:r>
              <a:rPr lang="nl-NL" sz="2400" dirty="0">
                <a:latin typeface="+mn-lt"/>
              </a:rPr>
              <a:t>Exit taxes on unrealised gain on shares when people move</a:t>
            </a:r>
            <a:endParaRPr lang="en-GB" sz="2400" dirty="0">
              <a:latin typeface="+mn-lt"/>
            </a:endParaRPr>
          </a:p>
        </p:txBody>
      </p:sp>
      <p:sp>
        <p:nvSpPr>
          <p:cNvPr id="7" name="Slide Number Placeholder 6"/>
          <p:cNvSpPr>
            <a:spLocks noGrp="1"/>
          </p:cNvSpPr>
          <p:nvPr>
            <p:ph type="sldNum" sz="quarter" idx="12"/>
          </p:nvPr>
        </p:nvSpPr>
        <p:spPr/>
        <p:txBody>
          <a:bodyPr/>
          <a:lstStyle/>
          <a:p>
            <a:fld id="{6A161F47-20D0-4C86-8B77-9039A1A577CF}" type="slidenum">
              <a:rPr lang="en-GB" smtClean="0">
                <a:latin typeface="+mn-lt"/>
              </a:rPr>
              <a:t>21</a:t>
            </a:fld>
            <a:endParaRPr lang="en-GB">
              <a:latin typeface="+mn-lt"/>
            </a:endParaRPr>
          </a:p>
        </p:txBody>
      </p:sp>
    </p:spTree>
    <p:extLst>
      <p:ext uri="{BB962C8B-B14F-4D97-AF65-F5344CB8AC3E}">
        <p14:creationId xmlns:p14="http://schemas.microsoft.com/office/powerpoint/2010/main" val="324748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b="1" dirty="0">
                <a:latin typeface="+mn-lt"/>
              </a:rPr>
              <a:t>Residence of companies</a:t>
            </a:r>
          </a:p>
        </p:txBody>
      </p:sp>
      <p:sp>
        <p:nvSpPr>
          <p:cNvPr id="5" name="Content Placeholder 4"/>
          <p:cNvSpPr>
            <a:spLocks noGrp="1"/>
          </p:cNvSpPr>
          <p:nvPr>
            <p:ph idx="1"/>
          </p:nvPr>
        </p:nvSpPr>
        <p:spPr>
          <a:xfrm>
            <a:off x="999646" y="1538058"/>
            <a:ext cx="10972800" cy="4525963"/>
          </a:xfrm>
        </p:spPr>
        <p:txBody>
          <a:bodyPr/>
          <a:lstStyle/>
          <a:p>
            <a:pPr>
              <a:lnSpc>
                <a:spcPct val="150000"/>
              </a:lnSpc>
              <a:buClr>
                <a:schemeClr val="accent1"/>
              </a:buClr>
            </a:pPr>
            <a:r>
              <a:rPr lang="en-GB" sz="2400" dirty="0">
                <a:latin typeface="+mn-lt"/>
              </a:rPr>
              <a:t>If directors working from (home in) another country</a:t>
            </a:r>
          </a:p>
          <a:p>
            <a:pPr marL="342900" indent="-342900">
              <a:lnSpc>
                <a:spcPct val="150000"/>
              </a:lnSpc>
              <a:buClr>
                <a:schemeClr val="accent1"/>
              </a:buClr>
              <a:buFont typeface="Arial" panose="020B0604020202020204" pitchFamily="34" charset="0"/>
              <a:buChar char="•"/>
            </a:pPr>
            <a:r>
              <a:rPr lang="en-GB" sz="2400" dirty="0">
                <a:latin typeface="+mn-lt"/>
              </a:rPr>
              <a:t>Has the company moved its residence?</a:t>
            </a:r>
          </a:p>
          <a:p>
            <a:pPr marL="342900" indent="-342900">
              <a:lnSpc>
                <a:spcPct val="150000"/>
              </a:lnSpc>
              <a:buClr>
                <a:schemeClr val="accent1"/>
              </a:buClr>
              <a:buFont typeface="Arial" panose="020B0604020202020204" pitchFamily="34" charset="0"/>
              <a:buChar char="•"/>
            </a:pPr>
            <a:r>
              <a:rPr lang="en-GB" sz="2400" dirty="0">
                <a:latin typeface="+mn-lt"/>
              </a:rPr>
              <a:t>Corporate taxes in more than one place?</a:t>
            </a:r>
          </a:p>
          <a:p>
            <a:pPr marL="342900" indent="-342900">
              <a:lnSpc>
                <a:spcPct val="150000"/>
              </a:lnSpc>
              <a:buClr>
                <a:schemeClr val="accent1"/>
              </a:buClr>
              <a:buFont typeface="Arial" panose="020B0604020202020204" pitchFamily="34" charset="0"/>
              <a:buChar char="•"/>
            </a:pPr>
            <a:r>
              <a:rPr lang="en-GB" sz="2400" dirty="0">
                <a:latin typeface="+mn-lt"/>
              </a:rPr>
              <a:t>Exit taxes?</a:t>
            </a:r>
          </a:p>
          <a:p>
            <a:pPr marL="342900" indent="-342900">
              <a:lnSpc>
                <a:spcPct val="150000"/>
              </a:lnSpc>
              <a:buClr>
                <a:schemeClr val="accent1"/>
              </a:buClr>
              <a:buFont typeface="Arial" panose="020B0604020202020204" pitchFamily="34" charset="0"/>
              <a:buChar char="•"/>
            </a:pPr>
            <a:r>
              <a:rPr lang="en-GB" sz="2400" dirty="0">
                <a:latin typeface="+mn-lt"/>
              </a:rPr>
              <a:t>No treaty tiebreaker</a:t>
            </a:r>
          </a:p>
          <a:p>
            <a:pPr marL="342900" indent="-342900">
              <a:lnSpc>
                <a:spcPct val="150000"/>
              </a:lnSpc>
              <a:buClr>
                <a:schemeClr val="accent1"/>
              </a:buClr>
              <a:buFont typeface="Arial" panose="020B0604020202020204" pitchFamily="34" charset="0"/>
              <a:buChar char="•"/>
            </a:pPr>
            <a:r>
              <a:rPr lang="en-GB" sz="2400" dirty="0">
                <a:latin typeface="+mn-lt"/>
              </a:rPr>
              <a:t>Solutions? Advice? </a:t>
            </a:r>
          </a:p>
          <a:p>
            <a:pPr>
              <a:lnSpc>
                <a:spcPct val="150000"/>
              </a:lnSpc>
              <a:buClr>
                <a:schemeClr val="accent1"/>
              </a:buClr>
            </a:pPr>
            <a:endParaRPr lang="en-GB" dirty="0">
              <a:latin typeface="+mn-lt"/>
            </a:endParaRPr>
          </a:p>
          <a:p>
            <a:pPr>
              <a:lnSpc>
                <a:spcPct val="200000"/>
              </a:lnSpc>
              <a:buClr>
                <a:schemeClr val="accent1"/>
              </a:buClr>
            </a:pPr>
            <a:endParaRPr lang="en-GB" dirty="0">
              <a:latin typeface="+mn-lt"/>
            </a:endParaRPr>
          </a:p>
          <a:p>
            <a:endParaRPr lang="en-GB" dirty="0">
              <a:latin typeface="+mn-lt"/>
            </a:endParaRPr>
          </a:p>
        </p:txBody>
      </p:sp>
      <p:sp>
        <p:nvSpPr>
          <p:cNvPr id="7" name="Slide Number Placeholder 6"/>
          <p:cNvSpPr>
            <a:spLocks noGrp="1"/>
          </p:cNvSpPr>
          <p:nvPr>
            <p:ph type="sldNum" sz="quarter" idx="12"/>
          </p:nvPr>
        </p:nvSpPr>
        <p:spPr/>
        <p:txBody>
          <a:bodyPr/>
          <a:lstStyle/>
          <a:p>
            <a:fld id="{6A161F47-20D0-4C86-8B77-9039A1A577CF}" type="slidenum">
              <a:rPr lang="en-GB" smtClean="0">
                <a:latin typeface="+mn-lt"/>
              </a:rPr>
              <a:t>22</a:t>
            </a:fld>
            <a:endParaRPr lang="en-GB">
              <a:latin typeface="+mn-lt"/>
            </a:endParaRPr>
          </a:p>
        </p:txBody>
      </p:sp>
    </p:spTree>
    <p:extLst>
      <p:ext uri="{BB962C8B-B14F-4D97-AF65-F5344CB8AC3E}">
        <p14:creationId xmlns:p14="http://schemas.microsoft.com/office/powerpoint/2010/main" val="407579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NL" b="1" dirty="0">
                <a:latin typeface="+mn-lt"/>
              </a:rPr>
              <a:t>Unexpected permanent establishment</a:t>
            </a:r>
            <a:endParaRPr lang="en-GB" b="1" dirty="0">
              <a:latin typeface="+mn-lt"/>
            </a:endParaRPr>
          </a:p>
        </p:txBody>
      </p:sp>
      <p:sp>
        <p:nvSpPr>
          <p:cNvPr id="5" name="Content Placeholder 4"/>
          <p:cNvSpPr>
            <a:spLocks noGrp="1"/>
          </p:cNvSpPr>
          <p:nvPr>
            <p:ph idx="1"/>
          </p:nvPr>
        </p:nvSpPr>
        <p:spPr>
          <a:xfrm>
            <a:off x="697805" y="1589657"/>
            <a:ext cx="10972800" cy="4525963"/>
          </a:xfrm>
        </p:spPr>
        <p:txBody>
          <a:bodyPr/>
          <a:lstStyle/>
          <a:p>
            <a:pPr marL="342900" indent="-342900">
              <a:lnSpc>
                <a:spcPct val="150000"/>
              </a:lnSpc>
              <a:buClr>
                <a:schemeClr val="accent1"/>
              </a:buClr>
              <a:buFont typeface="Arial" panose="020B0604020202020204" pitchFamily="34" charset="0"/>
              <a:buChar char="•"/>
            </a:pPr>
            <a:r>
              <a:rPr lang="en-GB" sz="2400" dirty="0">
                <a:latin typeface="+mn-lt"/>
              </a:rPr>
              <a:t>Are staff who carry on significant management activities or selling activities working from a different country</a:t>
            </a:r>
          </a:p>
          <a:p>
            <a:pPr marL="342900" indent="-342900">
              <a:lnSpc>
                <a:spcPct val="150000"/>
              </a:lnSpc>
              <a:buClr>
                <a:schemeClr val="accent1"/>
              </a:buClr>
              <a:buFont typeface="Arial" panose="020B0604020202020204" pitchFamily="34" charset="0"/>
              <a:buChar char="•"/>
            </a:pPr>
            <a:r>
              <a:rPr lang="en-GB" sz="2400" dirty="0">
                <a:latin typeface="+mn-lt"/>
              </a:rPr>
              <a:t>Does that create a permanent establishment?</a:t>
            </a:r>
          </a:p>
          <a:p>
            <a:pPr marL="974725" lvl="1" indent="-342900">
              <a:lnSpc>
                <a:spcPct val="150000"/>
              </a:lnSpc>
              <a:buClr>
                <a:schemeClr val="accent1"/>
              </a:buClr>
              <a:buFont typeface="Arial" panose="020B0604020202020204" pitchFamily="34" charset="0"/>
              <a:buChar char="•"/>
            </a:pPr>
            <a:r>
              <a:rPr lang="en-GB" sz="2400" dirty="0">
                <a:latin typeface="+mn-lt"/>
              </a:rPr>
              <a:t>Company tax</a:t>
            </a:r>
          </a:p>
          <a:p>
            <a:pPr marL="974725" lvl="1" indent="-342900">
              <a:lnSpc>
                <a:spcPct val="150000"/>
              </a:lnSpc>
              <a:buClr>
                <a:schemeClr val="accent1"/>
              </a:buClr>
              <a:buFont typeface="Arial" panose="020B0604020202020204" pitchFamily="34" charset="0"/>
              <a:buChar char="•"/>
            </a:pPr>
            <a:r>
              <a:rPr lang="en-GB" sz="2400" dirty="0">
                <a:latin typeface="+mn-lt"/>
              </a:rPr>
              <a:t>Personal income tax/wage withholdings can change</a:t>
            </a:r>
          </a:p>
          <a:p>
            <a:pPr marL="974725" lvl="1" indent="-342900">
              <a:lnSpc>
                <a:spcPct val="150000"/>
              </a:lnSpc>
              <a:buClr>
                <a:schemeClr val="accent1"/>
              </a:buClr>
              <a:buFont typeface="Arial" panose="020B0604020202020204" pitchFamily="34" charset="0"/>
              <a:buChar char="•"/>
            </a:pPr>
            <a:r>
              <a:rPr lang="en-GB" sz="2400" dirty="0">
                <a:latin typeface="+mn-lt"/>
              </a:rPr>
              <a:t>Social security</a:t>
            </a:r>
          </a:p>
          <a:p>
            <a:pPr marL="974725" lvl="1" indent="-342900">
              <a:lnSpc>
                <a:spcPct val="150000"/>
              </a:lnSpc>
              <a:buClr>
                <a:schemeClr val="accent1"/>
              </a:buClr>
              <a:buFont typeface="Arial" panose="020B0604020202020204" pitchFamily="34" charset="0"/>
              <a:buChar char="•"/>
            </a:pPr>
            <a:r>
              <a:rPr lang="en-GB" sz="2400" dirty="0">
                <a:latin typeface="+mn-lt"/>
              </a:rPr>
              <a:t>VAT</a:t>
            </a:r>
          </a:p>
          <a:p>
            <a:pPr>
              <a:lnSpc>
                <a:spcPct val="150000"/>
              </a:lnSpc>
              <a:buClr>
                <a:schemeClr val="accent1"/>
              </a:buClr>
            </a:pPr>
            <a:endParaRPr lang="en-GB" dirty="0">
              <a:latin typeface="+mn-lt"/>
            </a:endParaRPr>
          </a:p>
          <a:p>
            <a:pPr>
              <a:lnSpc>
                <a:spcPct val="200000"/>
              </a:lnSpc>
              <a:buClr>
                <a:schemeClr val="accent1"/>
              </a:buClr>
            </a:pPr>
            <a:endParaRPr lang="en-GB" dirty="0">
              <a:latin typeface="+mn-lt"/>
            </a:endParaRPr>
          </a:p>
          <a:p>
            <a:endParaRPr lang="en-GB" dirty="0">
              <a:latin typeface="+mn-lt"/>
            </a:endParaRPr>
          </a:p>
        </p:txBody>
      </p:sp>
      <p:sp>
        <p:nvSpPr>
          <p:cNvPr id="7" name="Slide Number Placeholder 6"/>
          <p:cNvSpPr>
            <a:spLocks noGrp="1"/>
          </p:cNvSpPr>
          <p:nvPr>
            <p:ph type="sldNum" sz="quarter" idx="12"/>
          </p:nvPr>
        </p:nvSpPr>
        <p:spPr/>
        <p:txBody>
          <a:bodyPr/>
          <a:lstStyle/>
          <a:p>
            <a:fld id="{6A161F47-20D0-4C86-8B77-9039A1A577CF}" type="slidenum">
              <a:rPr lang="en-GB" smtClean="0">
                <a:latin typeface="+mn-lt"/>
              </a:rPr>
              <a:t>23</a:t>
            </a:fld>
            <a:endParaRPr lang="en-GB">
              <a:latin typeface="+mn-lt"/>
            </a:endParaRPr>
          </a:p>
        </p:txBody>
      </p:sp>
    </p:spTree>
    <p:extLst>
      <p:ext uri="{BB962C8B-B14F-4D97-AF65-F5344CB8AC3E}">
        <p14:creationId xmlns:p14="http://schemas.microsoft.com/office/powerpoint/2010/main" val="1567799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NL" b="1" dirty="0">
                <a:latin typeface="+mn-lt"/>
              </a:rPr>
              <a:t>Shell companies directive (proposal)</a:t>
            </a:r>
            <a:endParaRPr lang="en-GB" b="1" dirty="0">
              <a:latin typeface="+mn-lt"/>
            </a:endParaRPr>
          </a:p>
        </p:txBody>
      </p:sp>
      <p:sp>
        <p:nvSpPr>
          <p:cNvPr id="5" name="Content Placeholder 4"/>
          <p:cNvSpPr>
            <a:spLocks noGrp="1"/>
          </p:cNvSpPr>
          <p:nvPr>
            <p:ph idx="1"/>
          </p:nvPr>
        </p:nvSpPr>
        <p:spPr>
          <a:xfrm>
            <a:off x="910870" y="1555813"/>
            <a:ext cx="10972800" cy="4525963"/>
          </a:xfrm>
        </p:spPr>
        <p:txBody>
          <a:bodyPr/>
          <a:lstStyle/>
          <a:p>
            <a:pPr marL="342900" indent="-342900">
              <a:lnSpc>
                <a:spcPct val="150000"/>
              </a:lnSpc>
              <a:buClr>
                <a:schemeClr val="accent1"/>
              </a:buClr>
              <a:buFont typeface="Arial" panose="020B0604020202020204" pitchFamily="34" charset="0"/>
              <a:buChar char="•"/>
            </a:pPr>
            <a:r>
              <a:rPr lang="en-GB" sz="2800" dirty="0">
                <a:latin typeface="+mn-lt"/>
              </a:rPr>
              <a:t>Companies can be ignored for treaty purposes</a:t>
            </a:r>
          </a:p>
          <a:p>
            <a:pPr marL="342900" indent="-342900">
              <a:lnSpc>
                <a:spcPct val="150000"/>
              </a:lnSpc>
              <a:buClr>
                <a:schemeClr val="accent1"/>
              </a:buClr>
              <a:buFont typeface="Arial" panose="020B0604020202020204" pitchFamily="34" charset="0"/>
              <a:buChar char="•"/>
            </a:pPr>
            <a:r>
              <a:rPr lang="en-GB" sz="2800" dirty="0">
                <a:latin typeface="+mn-lt"/>
              </a:rPr>
              <a:t>Does not apply with clear nexus in member state (UBOs and business or subsidiaries)</a:t>
            </a:r>
          </a:p>
          <a:p>
            <a:pPr marL="342900" indent="-342900">
              <a:lnSpc>
                <a:spcPct val="150000"/>
              </a:lnSpc>
              <a:buClr>
                <a:schemeClr val="accent1"/>
              </a:buClr>
              <a:buFont typeface="Arial" panose="020B0604020202020204" pitchFamily="34" charset="0"/>
              <a:buChar char="•"/>
            </a:pPr>
            <a:r>
              <a:rPr lang="en-GB" sz="2800" dirty="0">
                <a:latin typeface="+mn-lt"/>
              </a:rPr>
              <a:t>Five full-time employees</a:t>
            </a:r>
          </a:p>
          <a:p>
            <a:pPr>
              <a:lnSpc>
                <a:spcPct val="200000"/>
              </a:lnSpc>
              <a:buClr>
                <a:schemeClr val="accent1"/>
              </a:buClr>
            </a:pPr>
            <a:endParaRPr lang="en-GB" sz="3200" dirty="0">
              <a:latin typeface="+mn-lt"/>
            </a:endParaRPr>
          </a:p>
          <a:p>
            <a:endParaRPr lang="en-GB" dirty="0">
              <a:latin typeface="+mn-lt"/>
            </a:endParaRPr>
          </a:p>
        </p:txBody>
      </p:sp>
      <p:sp>
        <p:nvSpPr>
          <p:cNvPr id="7" name="Slide Number Placeholder 6"/>
          <p:cNvSpPr>
            <a:spLocks noGrp="1"/>
          </p:cNvSpPr>
          <p:nvPr>
            <p:ph type="sldNum" sz="quarter" idx="12"/>
          </p:nvPr>
        </p:nvSpPr>
        <p:spPr/>
        <p:txBody>
          <a:bodyPr/>
          <a:lstStyle/>
          <a:p>
            <a:fld id="{6A161F47-20D0-4C86-8B77-9039A1A577CF}" type="slidenum">
              <a:rPr lang="en-GB" smtClean="0">
                <a:latin typeface="+mn-lt"/>
              </a:rPr>
              <a:t>24</a:t>
            </a:fld>
            <a:endParaRPr lang="en-GB">
              <a:latin typeface="+mn-lt"/>
            </a:endParaRPr>
          </a:p>
        </p:txBody>
      </p:sp>
    </p:spTree>
    <p:extLst>
      <p:ext uri="{BB962C8B-B14F-4D97-AF65-F5344CB8AC3E}">
        <p14:creationId xmlns:p14="http://schemas.microsoft.com/office/powerpoint/2010/main" val="1505470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NL" b="1" dirty="0">
                <a:latin typeface="+mn-lt"/>
              </a:rPr>
              <a:t>Shell company reporting 1</a:t>
            </a:r>
            <a:endParaRPr lang="en-GB" b="1" dirty="0">
              <a:latin typeface="+mn-lt"/>
            </a:endParaRPr>
          </a:p>
        </p:txBody>
      </p:sp>
      <p:sp>
        <p:nvSpPr>
          <p:cNvPr id="7" name="Slide Number Placeholder 6"/>
          <p:cNvSpPr>
            <a:spLocks noGrp="1"/>
          </p:cNvSpPr>
          <p:nvPr>
            <p:ph type="sldNum" sz="quarter" idx="12"/>
          </p:nvPr>
        </p:nvSpPr>
        <p:spPr/>
        <p:txBody>
          <a:bodyPr/>
          <a:lstStyle/>
          <a:p>
            <a:fld id="{6A161F47-20D0-4C86-8B77-9039A1A577CF}" type="slidenum">
              <a:rPr lang="en-GB" smtClean="0"/>
              <a:t>25</a:t>
            </a:fld>
            <a:endParaRPr lang="en-GB"/>
          </a:p>
        </p:txBody>
      </p:sp>
      <p:sp>
        <p:nvSpPr>
          <p:cNvPr id="8" name="TextBox 7">
            <a:extLst>
              <a:ext uri="{FF2B5EF4-FFF2-40B4-BE49-F238E27FC236}">
                <a16:creationId xmlns:a16="http://schemas.microsoft.com/office/drawing/2014/main" id="{6F9DCD77-E767-FDA1-AF00-E34AEE1BA738}"/>
              </a:ext>
            </a:extLst>
          </p:cNvPr>
          <p:cNvSpPr txBox="1"/>
          <p:nvPr/>
        </p:nvSpPr>
        <p:spPr>
          <a:xfrm>
            <a:off x="1349828" y="1495289"/>
            <a:ext cx="5957226" cy="4801314"/>
          </a:xfrm>
          <a:prstGeom prst="rect">
            <a:avLst/>
          </a:prstGeom>
          <a:noFill/>
        </p:spPr>
        <p:txBody>
          <a:bodyPr wrap="square" rtlCol="0">
            <a:spAutoFit/>
          </a:bodyPr>
          <a:lstStyle/>
          <a:p>
            <a:r>
              <a:rPr lang="en-GB" sz="2400" dirty="0"/>
              <a:t>If you have to file </a:t>
            </a:r>
          </a:p>
          <a:p>
            <a:pPr marL="285750" indent="-285750">
              <a:buFont typeface="Arial" panose="020B0604020202020204" pitchFamily="34" charset="0"/>
              <a:buChar char="•"/>
            </a:pPr>
            <a:endParaRPr lang="en-GB" sz="2400" b="1" dirty="0"/>
          </a:p>
          <a:p>
            <a:pPr marL="342900" indent="-342900">
              <a:buClr>
                <a:schemeClr val="accent1"/>
              </a:buClr>
              <a:buFont typeface="Arial" panose="020B0604020202020204" pitchFamily="34" charset="0"/>
              <a:buChar char="•"/>
            </a:pPr>
            <a:r>
              <a:rPr lang="en-GB" sz="2400" dirty="0"/>
              <a:t>Local director exclusive to undertaking</a:t>
            </a:r>
          </a:p>
          <a:p>
            <a:pPr>
              <a:buClr>
                <a:schemeClr val="accent1"/>
              </a:buClr>
            </a:pPr>
            <a:r>
              <a:rPr lang="en-GB" sz="2400" dirty="0"/>
              <a:t> </a:t>
            </a:r>
          </a:p>
          <a:p>
            <a:pPr lvl="1">
              <a:buClr>
                <a:schemeClr val="accent1"/>
              </a:buClr>
            </a:pPr>
            <a:r>
              <a:rPr lang="en-GB" sz="2400" dirty="0"/>
              <a:t>Or</a:t>
            </a:r>
          </a:p>
          <a:p>
            <a:pPr marL="342900" indent="-342900">
              <a:buClr>
                <a:schemeClr val="accent1"/>
              </a:buClr>
              <a:buFont typeface="Arial" panose="020B0604020202020204" pitchFamily="34" charset="0"/>
              <a:buChar char="•"/>
            </a:pPr>
            <a:endParaRPr lang="en-GB" sz="2400" dirty="0"/>
          </a:p>
          <a:p>
            <a:pPr marL="342900" indent="-342900">
              <a:buClr>
                <a:schemeClr val="accent1"/>
              </a:buClr>
              <a:buFont typeface="Arial" panose="020B0604020202020204" pitchFamily="34" charset="0"/>
              <a:buChar char="•"/>
            </a:pPr>
            <a:r>
              <a:rPr lang="en-GB" sz="2400" dirty="0"/>
              <a:t>Full-time local employees </a:t>
            </a:r>
          </a:p>
          <a:p>
            <a:pPr marL="285750" indent="-285750">
              <a:buFont typeface="Arial" panose="020B0604020202020204" pitchFamily="34" charset="0"/>
              <a:buChar char="•"/>
            </a:pPr>
            <a:endParaRPr lang="en-GB" sz="2400" dirty="0"/>
          </a:p>
          <a:p>
            <a:r>
              <a:rPr lang="en-GB" sz="2400" b="1" dirty="0"/>
              <a:t>Rules take no account of modern working</a:t>
            </a:r>
          </a:p>
          <a:p>
            <a:endParaRPr lang="en-GB" sz="2400" dirty="0"/>
          </a:p>
          <a:p>
            <a:endParaRPr lang="en-GB" sz="2400" dirty="0"/>
          </a:p>
          <a:p>
            <a:endParaRPr lang="en-GB" sz="2400" b="1" dirty="0"/>
          </a:p>
          <a:p>
            <a:endParaRPr lang="en-US" dirty="0"/>
          </a:p>
        </p:txBody>
      </p:sp>
    </p:spTree>
    <p:extLst>
      <p:ext uri="{BB962C8B-B14F-4D97-AF65-F5344CB8AC3E}">
        <p14:creationId xmlns:p14="http://schemas.microsoft.com/office/powerpoint/2010/main" val="747062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NL" b="1" dirty="0">
                <a:latin typeface="+mn-lt"/>
              </a:rPr>
              <a:t>Shell company reporting 2: EU compliant?</a:t>
            </a:r>
            <a:endParaRPr lang="en-GB" b="1" dirty="0">
              <a:latin typeface="+mn-lt"/>
            </a:endParaRPr>
          </a:p>
        </p:txBody>
      </p:sp>
      <p:sp>
        <p:nvSpPr>
          <p:cNvPr id="5" name="Content Placeholder 4"/>
          <p:cNvSpPr>
            <a:spLocks noGrp="1"/>
          </p:cNvSpPr>
          <p:nvPr>
            <p:ph idx="1"/>
          </p:nvPr>
        </p:nvSpPr>
        <p:spPr>
          <a:xfrm>
            <a:off x="680050" y="1589657"/>
            <a:ext cx="10972800" cy="4525963"/>
          </a:xfrm>
        </p:spPr>
        <p:txBody>
          <a:bodyPr>
            <a:normAutofit/>
          </a:bodyPr>
          <a:lstStyle/>
          <a:p>
            <a:pPr marL="342900" indent="-342900">
              <a:lnSpc>
                <a:spcPct val="150000"/>
              </a:lnSpc>
              <a:buClr>
                <a:schemeClr val="accent1"/>
              </a:buClr>
              <a:buFont typeface="Arial" panose="020B0604020202020204" pitchFamily="34" charset="0"/>
              <a:buChar char="•"/>
            </a:pPr>
            <a:r>
              <a:rPr lang="en-GB">
                <a:latin typeface="+mn-lt"/>
              </a:rPr>
              <a:t>Requirement for employees and rented office possibly not compliant with freedom of establishment and free movement of capital</a:t>
            </a:r>
          </a:p>
          <a:p>
            <a:pPr marL="342900" indent="-342900">
              <a:lnSpc>
                <a:spcPct val="150000"/>
              </a:lnSpc>
              <a:buClr>
                <a:schemeClr val="accent1"/>
              </a:buClr>
              <a:buFont typeface="Arial" panose="020B0604020202020204" pitchFamily="34" charset="0"/>
              <a:buChar char="•"/>
            </a:pPr>
            <a:r>
              <a:rPr lang="en-GB">
                <a:latin typeface="+mn-lt"/>
              </a:rPr>
              <a:t>Directors must not be further from business and compatible with proper performance of duties, but this does not apply if they live in the member state concerned</a:t>
            </a:r>
          </a:p>
          <a:p>
            <a:pPr marL="342900" indent="-342900">
              <a:lnSpc>
                <a:spcPct val="150000"/>
              </a:lnSpc>
              <a:buClr>
                <a:schemeClr val="accent1"/>
              </a:buClr>
              <a:buFont typeface="Arial" panose="020B0604020202020204" pitchFamily="34" charset="0"/>
              <a:buChar char="•"/>
            </a:pPr>
            <a:r>
              <a:rPr lang="en-GB">
                <a:latin typeface="+mn-lt"/>
              </a:rPr>
              <a:t>Freedom of establishment?</a:t>
            </a:r>
          </a:p>
          <a:p>
            <a:endParaRPr lang="en-GB">
              <a:latin typeface="+mn-lt"/>
            </a:endParaRPr>
          </a:p>
        </p:txBody>
      </p:sp>
      <p:sp>
        <p:nvSpPr>
          <p:cNvPr id="7" name="Slide Number Placeholder 6"/>
          <p:cNvSpPr>
            <a:spLocks noGrp="1"/>
          </p:cNvSpPr>
          <p:nvPr>
            <p:ph type="sldNum" sz="quarter" idx="12"/>
          </p:nvPr>
        </p:nvSpPr>
        <p:spPr/>
        <p:txBody>
          <a:bodyPr/>
          <a:lstStyle/>
          <a:p>
            <a:fld id="{6A161F47-20D0-4C86-8B77-9039A1A577CF}" type="slidenum">
              <a:rPr lang="en-GB" smtClean="0"/>
              <a:t>26</a:t>
            </a:fld>
            <a:endParaRPr lang="en-GB"/>
          </a:p>
        </p:txBody>
      </p:sp>
    </p:spTree>
    <p:extLst>
      <p:ext uri="{BB962C8B-B14F-4D97-AF65-F5344CB8AC3E}">
        <p14:creationId xmlns:p14="http://schemas.microsoft.com/office/powerpoint/2010/main" val="925195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NL" b="1" dirty="0">
                <a:latin typeface="+mn-lt"/>
              </a:rPr>
              <a:t>What is the value of a declaration of residence?</a:t>
            </a:r>
            <a:endParaRPr lang="en-GB" b="1" dirty="0">
              <a:latin typeface="+mn-lt"/>
            </a:endParaRPr>
          </a:p>
        </p:txBody>
      </p:sp>
      <p:sp>
        <p:nvSpPr>
          <p:cNvPr id="5" name="Content Placeholder 4"/>
          <p:cNvSpPr>
            <a:spLocks noGrp="1"/>
          </p:cNvSpPr>
          <p:nvPr>
            <p:ph idx="1"/>
          </p:nvPr>
        </p:nvSpPr>
        <p:spPr>
          <a:xfrm>
            <a:off x="955258" y="1634899"/>
            <a:ext cx="10972800" cy="4525963"/>
          </a:xfrm>
        </p:spPr>
        <p:txBody>
          <a:bodyPr>
            <a:normAutofit/>
          </a:bodyPr>
          <a:lstStyle/>
          <a:p>
            <a:pPr marL="342900" indent="-342900">
              <a:lnSpc>
                <a:spcPct val="150000"/>
              </a:lnSpc>
              <a:buClr>
                <a:schemeClr val="accent1"/>
              </a:buClr>
              <a:buFont typeface="Arial" panose="020B0604020202020204" pitchFamily="34" charset="0"/>
              <a:buChar char="•"/>
            </a:pPr>
            <a:r>
              <a:rPr lang="en-GB" sz="2800" dirty="0">
                <a:latin typeface="+mn-lt"/>
              </a:rPr>
              <a:t>Can you rely on it?</a:t>
            </a:r>
          </a:p>
          <a:p>
            <a:pPr marL="342900" indent="-342900">
              <a:lnSpc>
                <a:spcPct val="150000"/>
              </a:lnSpc>
              <a:buClr>
                <a:schemeClr val="accent1"/>
              </a:buClr>
              <a:buFont typeface="Arial" panose="020B0604020202020204" pitchFamily="34" charset="0"/>
              <a:buChar char="•"/>
            </a:pPr>
            <a:r>
              <a:rPr lang="en-GB" sz="2800" dirty="0">
                <a:latin typeface="+mn-lt"/>
              </a:rPr>
              <a:t>What if it is not given?</a:t>
            </a:r>
          </a:p>
          <a:p>
            <a:pPr marL="342900" indent="-342900">
              <a:lnSpc>
                <a:spcPct val="150000"/>
              </a:lnSpc>
              <a:buClr>
                <a:schemeClr val="accent1"/>
              </a:buClr>
              <a:buFont typeface="Arial" panose="020B0604020202020204" pitchFamily="34" charset="0"/>
              <a:buChar char="•"/>
            </a:pPr>
            <a:r>
              <a:rPr lang="en-GB" sz="2800" dirty="0">
                <a:latin typeface="+mn-lt"/>
              </a:rPr>
              <a:t>What if there are conditions attached?</a:t>
            </a:r>
          </a:p>
          <a:p>
            <a:pPr>
              <a:lnSpc>
                <a:spcPct val="150000"/>
              </a:lnSpc>
              <a:buClr>
                <a:schemeClr val="accent1"/>
              </a:buClr>
            </a:pPr>
            <a:endParaRPr lang="en-GB" sz="2800" dirty="0">
              <a:latin typeface="+mn-lt"/>
            </a:endParaRPr>
          </a:p>
        </p:txBody>
      </p:sp>
      <p:sp>
        <p:nvSpPr>
          <p:cNvPr id="7" name="Slide Number Placeholder 6"/>
          <p:cNvSpPr>
            <a:spLocks noGrp="1"/>
          </p:cNvSpPr>
          <p:nvPr>
            <p:ph type="sldNum" sz="quarter" idx="12"/>
          </p:nvPr>
        </p:nvSpPr>
        <p:spPr/>
        <p:txBody>
          <a:bodyPr/>
          <a:lstStyle/>
          <a:p>
            <a:fld id="{6A161F47-20D0-4C86-8B77-9039A1A577CF}" type="slidenum">
              <a:rPr lang="en-GB" smtClean="0">
                <a:latin typeface="+mn-lt"/>
              </a:rPr>
              <a:t>27</a:t>
            </a:fld>
            <a:endParaRPr lang="en-GB">
              <a:latin typeface="+mn-lt"/>
            </a:endParaRPr>
          </a:p>
        </p:txBody>
      </p:sp>
    </p:spTree>
    <p:extLst>
      <p:ext uri="{BB962C8B-B14F-4D97-AF65-F5344CB8AC3E}">
        <p14:creationId xmlns:p14="http://schemas.microsoft.com/office/powerpoint/2010/main" val="221417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6A161F47-20D0-4C86-8B77-9039A1A577CF}" type="slidenum">
              <a:rPr lang="en-GB" smtClean="0">
                <a:latin typeface="+mn-lt"/>
              </a:rPr>
              <a:t>28</a:t>
            </a:fld>
            <a:endParaRPr lang="en-GB">
              <a:latin typeface="+mn-lt"/>
            </a:endParaRPr>
          </a:p>
        </p:txBody>
      </p:sp>
      <p:sp>
        <p:nvSpPr>
          <p:cNvPr id="9" name="Rectangle 11">
            <a:extLst>
              <a:ext uri="{FF2B5EF4-FFF2-40B4-BE49-F238E27FC236}">
                <a16:creationId xmlns:a16="http://schemas.microsoft.com/office/drawing/2014/main" id="{46F40B2D-3212-4020-9EB3-CBE4A39A19A5}"/>
              </a:ext>
            </a:extLst>
          </p:cNvPr>
          <p:cNvSpPr/>
          <p:nvPr/>
        </p:nvSpPr>
        <p:spPr>
          <a:xfrm>
            <a:off x="1225535" y="1289558"/>
            <a:ext cx="8229308" cy="4973156"/>
          </a:xfrm>
          <a:prstGeom prst="rect">
            <a:avLst/>
          </a:prstGeom>
        </p:spPr>
        <p:txBody>
          <a:bodyPr wrap="square">
            <a:spAutoFit/>
          </a:bodyPr>
          <a:lstStyle/>
          <a:p>
            <a:pPr marL="9525" algn="just">
              <a:spcAft>
                <a:spcPts val="500"/>
              </a:spcAft>
              <a:tabLst>
                <a:tab pos="118586" algn="l"/>
              </a:tabLst>
            </a:pPr>
            <a:endParaRPr lang="en-US" sz="1600" u="sng" dirty="0">
              <a:ea typeface="Verdana" panose="020B0604030504040204" pitchFamily="34" charset="0"/>
              <a:cs typeface="Arial" panose="020B0604020202020204" pitchFamily="34" charset="0"/>
            </a:endParaRPr>
          </a:p>
          <a:p>
            <a:pPr marL="295275" indent="-285750" algn="just">
              <a:spcAft>
                <a:spcPts val="500"/>
              </a:spcAft>
              <a:buClr>
                <a:schemeClr val="accent1"/>
              </a:buClr>
              <a:buFont typeface="Arial" panose="020B0604020202020204" pitchFamily="34" charset="0"/>
              <a:buChar char="•"/>
              <a:tabLst>
                <a:tab pos="118586" algn="l"/>
              </a:tabLst>
            </a:pPr>
            <a:r>
              <a:rPr lang="en-US" sz="1600" b="1" dirty="0">
                <a:ea typeface="Verdana" panose="020B0604030504040204" pitchFamily="34" charset="0"/>
                <a:cs typeface="Arial" panose="020B0604020202020204" pitchFamily="34" charset="0"/>
              </a:rPr>
              <a:t> Employment income</a:t>
            </a:r>
            <a:r>
              <a:rPr lang="en-US" sz="1600" dirty="0">
                <a:ea typeface="Verdana" panose="020B0604030504040204" pitchFamily="34" charset="0"/>
                <a:cs typeface="Arial" panose="020B0604020202020204" pitchFamily="34" charset="0"/>
              </a:rPr>
              <a:t> is regarded as being sourced at the place where the related work is performed. Accordingly, if the work is performed in Israel, it will be regarded as Israeli sourced income.  If the work is performed in and outside Israel, the income should be apportioned according to the ratio or working days – the individual can demonstrate different allocation. </a:t>
            </a:r>
          </a:p>
          <a:p>
            <a:pPr marL="466725" lvl="1" algn="just">
              <a:spcAft>
                <a:spcPts val="500"/>
              </a:spcAft>
              <a:buClr>
                <a:schemeClr val="accent1"/>
              </a:buClr>
              <a:tabLst>
                <a:tab pos="118586" algn="l"/>
              </a:tabLst>
            </a:pPr>
            <a:r>
              <a:rPr lang="en-US" sz="1600" dirty="0">
                <a:ea typeface="Verdana" panose="020B0604030504040204" pitchFamily="34" charset="0"/>
                <a:cs typeface="Arial" panose="020B0604020202020204" pitchFamily="34" charset="0"/>
                <a:sym typeface="Wingdings" panose="05000000000000000000" pitchFamily="2" charset="2"/>
              </a:rPr>
              <a:t> New Immigrants are not exempt on working days in Israel!</a:t>
            </a:r>
            <a:endParaRPr lang="en-US" sz="1600" dirty="0">
              <a:ea typeface="Verdana" panose="020B0604030504040204" pitchFamily="34" charset="0"/>
              <a:cs typeface="Arial" panose="020B0604020202020204" pitchFamily="34" charset="0"/>
            </a:endParaRPr>
          </a:p>
          <a:p>
            <a:pPr marL="295275" indent="-285750" algn="just">
              <a:spcAft>
                <a:spcPts val="500"/>
              </a:spcAft>
              <a:buClr>
                <a:schemeClr val="accent1"/>
              </a:buClr>
              <a:buFont typeface="Arial" panose="020B0604020202020204" pitchFamily="34" charset="0"/>
              <a:buChar char="•"/>
              <a:tabLst>
                <a:tab pos="118586" algn="l"/>
              </a:tabLst>
            </a:pPr>
            <a:endParaRPr lang="en-US" sz="1600" dirty="0">
              <a:ea typeface="Verdana" panose="020B0604030504040204" pitchFamily="34" charset="0"/>
              <a:cs typeface="Arial" panose="020B0604020202020204" pitchFamily="34" charset="0"/>
            </a:endParaRPr>
          </a:p>
          <a:p>
            <a:pPr marL="295275" indent="-285750" algn="just">
              <a:spcAft>
                <a:spcPts val="500"/>
              </a:spcAft>
              <a:buClr>
                <a:schemeClr val="accent1"/>
              </a:buClr>
              <a:buFont typeface="Arial" panose="020B0604020202020204" pitchFamily="34" charset="0"/>
              <a:buChar char="•"/>
              <a:tabLst>
                <a:tab pos="118586" algn="l"/>
              </a:tabLst>
            </a:pPr>
            <a:r>
              <a:rPr lang="en-US" sz="1600" dirty="0">
                <a:ea typeface="Verdana" panose="020B0604030504040204" pitchFamily="34" charset="0"/>
                <a:cs typeface="Arial" panose="020B0604020202020204" pitchFamily="34" charset="0"/>
              </a:rPr>
              <a:t>An employee of a foreign company that working in Israel, may constitute a </a:t>
            </a:r>
            <a:r>
              <a:rPr lang="en-US" sz="1600" b="1" dirty="0">
                <a:ea typeface="Verdana" panose="020B0604030504040204" pitchFamily="34" charset="0"/>
                <a:cs typeface="Arial" panose="020B0604020202020204" pitchFamily="34" charset="0"/>
              </a:rPr>
              <a:t>Permanent Establishment </a:t>
            </a:r>
            <a:r>
              <a:rPr lang="en-US" sz="1600" dirty="0">
                <a:ea typeface="Verdana" panose="020B0604030504040204" pitchFamily="34" charset="0"/>
                <a:cs typeface="Arial" panose="020B0604020202020204" pitchFamily="34" charset="0"/>
              </a:rPr>
              <a:t>to the foreign company to which he operates in Israel. Therefore, such a company will have to allocate a portion of its income to Israel and this income will be subject to corporate taxation in Israel.</a:t>
            </a:r>
          </a:p>
          <a:p>
            <a:pPr marL="295275" indent="-285750" algn="just">
              <a:spcAft>
                <a:spcPts val="500"/>
              </a:spcAft>
              <a:buClr>
                <a:schemeClr val="accent1"/>
              </a:buClr>
              <a:buFont typeface="Arial" panose="020B0604020202020204" pitchFamily="34" charset="0"/>
              <a:buChar char="•"/>
              <a:tabLst>
                <a:tab pos="118586" algn="l"/>
              </a:tabLst>
            </a:pPr>
            <a:endParaRPr lang="en-US" sz="1600" dirty="0">
              <a:ea typeface="Verdana" panose="020B0604030504040204" pitchFamily="34" charset="0"/>
              <a:cs typeface="Arial" panose="020B0604020202020204" pitchFamily="34" charset="0"/>
            </a:endParaRPr>
          </a:p>
          <a:p>
            <a:pPr marL="295275" indent="-285750" algn="just">
              <a:spcAft>
                <a:spcPts val="500"/>
              </a:spcAft>
              <a:buClr>
                <a:schemeClr val="accent1"/>
              </a:buClr>
              <a:buFont typeface="Arial" panose="020B0604020202020204" pitchFamily="34" charset="0"/>
              <a:buChar char="•"/>
              <a:tabLst>
                <a:tab pos="118586" algn="l"/>
              </a:tabLst>
            </a:pPr>
            <a:r>
              <a:rPr lang="en-US" sz="1600" dirty="0"/>
              <a:t>The residency of a company under Israeli tax law is determined, </a:t>
            </a:r>
            <a:r>
              <a:rPr lang="en-US" sz="1600" i="1" dirty="0"/>
              <a:t>inter alia</a:t>
            </a:r>
            <a:r>
              <a:rPr lang="en-US" sz="1600" dirty="0"/>
              <a:t>, on the basis of the "</a:t>
            </a:r>
            <a:r>
              <a:rPr lang="en-US" sz="1600" b="1" dirty="0"/>
              <a:t>management and control</a:t>
            </a:r>
            <a:r>
              <a:rPr lang="en-US" sz="1600" dirty="0"/>
              <a:t>" test. Therefore, if an individual who manage or controls a foreign Company performs his work from Israel, the company whose business is managed and controlled from Israel is considered as an Israeli resident for tax purposes and consequently is subject to tax in Israel on its worldwide income, including capital gains. </a:t>
            </a:r>
          </a:p>
          <a:p>
            <a:pPr marL="466725" lvl="1" algn="just">
              <a:spcAft>
                <a:spcPts val="500"/>
              </a:spcAft>
              <a:buClr>
                <a:schemeClr val="accent1"/>
              </a:buClr>
              <a:tabLst>
                <a:tab pos="118586" algn="l"/>
              </a:tabLst>
            </a:pPr>
            <a:r>
              <a:rPr lang="en-US" sz="1600" dirty="0">
                <a:ea typeface="Verdana" panose="020B0604030504040204" pitchFamily="34" charset="0"/>
                <a:cs typeface="Arial" panose="020B0604020202020204" pitchFamily="34" charset="0"/>
                <a:sym typeface="Wingdings" panose="05000000000000000000" pitchFamily="2" charset="2"/>
              </a:rPr>
              <a:t> </a:t>
            </a:r>
            <a:r>
              <a:rPr lang="en-US" sz="1600" dirty="0"/>
              <a:t>New Immigrants are exempt from creating management and control for 10 years.</a:t>
            </a:r>
            <a:r>
              <a:rPr lang="en-US" sz="1600" dirty="0">
                <a:ea typeface="Verdana" panose="020B0604030504040204" pitchFamily="34" charset="0"/>
                <a:cs typeface="Arial" panose="020B0604020202020204" pitchFamily="34" charset="0"/>
              </a:rPr>
              <a:t> </a:t>
            </a:r>
          </a:p>
        </p:txBody>
      </p:sp>
      <p:sp>
        <p:nvSpPr>
          <p:cNvPr id="27" name="Title 3">
            <a:extLst>
              <a:ext uri="{FF2B5EF4-FFF2-40B4-BE49-F238E27FC236}">
                <a16:creationId xmlns:a16="http://schemas.microsoft.com/office/drawing/2014/main" id="{F479B92F-85C0-A444-5592-BB4FC2ECE0B0}"/>
              </a:ext>
            </a:extLst>
          </p:cNvPr>
          <p:cNvSpPr txBox="1">
            <a:spLocks/>
          </p:cNvSpPr>
          <p:nvPr/>
        </p:nvSpPr>
        <p:spPr>
          <a:xfrm>
            <a:off x="204602" y="291248"/>
            <a:ext cx="8211133" cy="1143000"/>
          </a:xfrm>
          <a:prstGeom prst="rect">
            <a:avLst/>
          </a:prstGeom>
        </p:spPr>
        <p:txBody>
          <a:bodyPr vert="horz" lIns="91440" tIns="45720" rIns="91440" bIns="45720" rtlCol="0" anchor="ctr">
            <a:normAutofit fontScale="67500" lnSpcReduction="20000"/>
          </a:bodyPr>
          <a:lstStyle>
            <a:lvl1pPr algn="l" defTabSz="914400" rtl="0" eaLnBrk="1" latinLnBrk="0" hangingPunct="1">
              <a:spcBef>
                <a:spcPct val="0"/>
              </a:spcBef>
              <a:buNone/>
              <a:defRPr sz="3200" kern="1200">
                <a:solidFill>
                  <a:schemeClr val="bg1"/>
                </a:solidFill>
                <a:latin typeface="Arial" panose="020B0604020202020204" pitchFamily="34" charset="0"/>
                <a:ea typeface="+mj-ea"/>
                <a:cs typeface="Arial" panose="020B0604020202020204" pitchFamily="34" charset="0"/>
              </a:defRPr>
            </a:lvl1pPr>
          </a:lstStyle>
          <a:p>
            <a:r>
              <a:rPr lang="en-GB" sz="2500" dirty="0">
                <a:latin typeface="+mn-lt"/>
                <a:cs typeface="Arial"/>
              </a:rPr>
              <a:t> </a:t>
            </a:r>
          </a:p>
          <a:p>
            <a:r>
              <a:rPr lang="en-US" b="1" dirty="0">
                <a:latin typeface="+mn-lt"/>
                <a:cs typeface="Arial"/>
              </a:rPr>
              <a:t>Israel</a:t>
            </a:r>
          </a:p>
          <a:p>
            <a:r>
              <a:rPr lang="en-US" dirty="0">
                <a:latin typeface="+mn-lt"/>
                <a:cs typeface="Arial"/>
              </a:rPr>
              <a:t>Permanent Establishment?</a:t>
            </a:r>
          </a:p>
          <a:p>
            <a:r>
              <a:rPr lang="en-US" dirty="0">
                <a:latin typeface="+mn-lt"/>
                <a:cs typeface="Arial"/>
              </a:rPr>
              <a:t>Residence of corporation? </a:t>
            </a:r>
          </a:p>
          <a:p>
            <a:endParaRPr lang="en-US" sz="2500" dirty="0">
              <a:latin typeface="+mn-lt"/>
              <a:cs typeface="Arial"/>
            </a:endParaRPr>
          </a:p>
        </p:txBody>
      </p:sp>
    </p:spTree>
    <p:extLst>
      <p:ext uri="{BB962C8B-B14F-4D97-AF65-F5344CB8AC3E}">
        <p14:creationId xmlns:p14="http://schemas.microsoft.com/office/powerpoint/2010/main" val="203685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NL" b="1" dirty="0">
                <a:latin typeface="+mn-lt"/>
              </a:rPr>
              <a:t>Spanish case - </a:t>
            </a:r>
            <a:r>
              <a:rPr lang="nl-NL" b="1" dirty="0" err="1">
                <a:latin typeface="+mn-lt"/>
              </a:rPr>
              <a:t>Residence</a:t>
            </a:r>
            <a:r>
              <a:rPr lang="nl-NL" b="1" dirty="0">
                <a:latin typeface="+mn-lt"/>
              </a:rPr>
              <a:t> of companies</a:t>
            </a:r>
            <a:endParaRPr lang="en-GB" b="1" dirty="0">
              <a:latin typeface="+mn-lt"/>
            </a:endParaRPr>
          </a:p>
        </p:txBody>
      </p:sp>
      <p:sp>
        <p:nvSpPr>
          <p:cNvPr id="5" name="Content Placeholder 4"/>
          <p:cNvSpPr>
            <a:spLocks noGrp="1"/>
          </p:cNvSpPr>
          <p:nvPr>
            <p:ph idx="1"/>
          </p:nvPr>
        </p:nvSpPr>
        <p:spPr>
          <a:xfrm>
            <a:off x="1219200" y="1564691"/>
            <a:ext cx="10972800" cy="4525963"/>
          </a:xfrm>
        </p:spPr>
        <p:txBody>
          <a:bodyPr/>
          <a:lstStyle/>
          <a:p>
            <a:pPr marL="342900" indent="-342900" algn="just">
              <a:lnSpc>
                <a:spcPct val="150000"/>
              </a:lnSpc>
              <a:buClr>
                <a:schemeClr val="accent1"/>
              </a:buClr>
              <a:buFont typeface="Arial" panose="020B0604020202020204" pitchFamily="34" charset="0"/>
              <a:buChar char="•"/>
            </a:pPr>
            <a:r>
              <a:rPr lang="en-GB" dirty="0">
                <a:latin typeface="+mn-lt"/>
              </a:rPr>
              <a:t>A company is considered tax resident in Spain if any of the following circumstances are met: </a:t>
            </a:r>
          </a:p>
          <a:p>
            <a:pPr marL="974725" lvl="1" indent="-342900" algn="just">
              <a:lnSpc>
                <a:spcPct val="150000"/>
              </a:lnSpc>
              <a:buClr>
                <a:schemeClr val="accent1"/>
              </a:buClr>
              <a:buFont typeface="Arial" panose="020B0604020202020204" pitchFamily="34" charset="0"/>
              <a:buChar char="•"/>
            </a:pPr>
            <a:r>
              <a:rPr lang="en-GB" dirty="0">
                <a:latin typeface="+mn-lt"/>
              </a:rPr>
              <a:t>It is incorporated under Spanish law;</a:t>
            </a:r>
          </a:p>
          <a:p>
            <a:pPr marL="974725" lvl="1" indent="-342900" algn="just">
              <a:lnSpc>
                <a:spcPct val="150000"/>
              </a:lnSpc>
              <a:buClr>
                <a:schemeClr val="accent1"/>
              </a:buClr>
              <a:buFont typeface="Arial" panose="020B0604020202020204" pitchFamily="34" charset="0"/>
              <a:buChar char="•"/>
            </a:pPr>
            <a:r>
              <a:rPr lang="en-GB" dirty="0">
                <a:latin typeface="+mn-lt"/>
              </a:rPr>
              <a:t>Has its registered office in Spain; </a:t>
            </a:r>
          </a:p>
          <a:p>
            <a:pPr marL="974725" lvl="1" indent="-342900" algn="just">
              <a:lnSpc>
                <a:spcPct val="150000"/>
              </a:lnSpc>
              <a:buClr>
                <a:schemeClr val="accent1"/>
              </a:buClr>
              <a:buFont typeface="Arial" panose="020B0604020202020204" pitchFamily="34" charset="0"/>
              <a:buChar char="•"/>
            </a:pPr>
            <a:r>
              <a:rPr lang="en-GB" dirty="0">
                <a:latin typeface="+mn-lt"/>
              </a:rPr>
              <a:t>Its effective place of management is in Spain.</a:t>
            </a:r>
          </a:p>
          <a:p>
            <a:pPr lvl="1" indent="0" algn="just">
              <a:lnSpc>
                <a:spcPct val="150000"/>
              </a:lnSpc>
              <a:buClr>
                <a:schemeClr val="accent1"/>
              </a:buClr>
              <a:buNone/>
            </a:pPr>
            <a:endParaRPr lang="en-GB" dirty="0">
              <a:latin typeface="+mn-lt"/>
            </a:endParaRPr>
          </a:p>
          <a:p>
            <a:pPr marL="342900" indent="-342900" algn="just">
              <a:lnSpc>
                <a:spcPct val="150000"/>
              </a:lnSpc>
              <a:buClr>
                <a:schemeClr val="accent1"/>
              </a:buClr>
              <a:buFont typeface="Arial" panose="020B0604020202020204" pitchFamily="34" charset="0"/>
              <a:buChar char="•"/>
            </a:pPr>
            <a:r>
              <a:rPr lang="en-GB" dirty="0">
                <a:latin typeface="+mn-lt"/>
              </a:rPr>
              <a:t>A company located in a tax heaven is presumed Spanish tax-resident when its main assets, rights and activities can be located and exercised in Spain. </a:t>
            </a:r>
          </a:p>
          <a:p>
            <a:pPr marL="974725" lvl="1" indent="-342900">
              <a:lnSpc>
                <a:spcPct val="150000"/>
              </a:lnSpc>
              <a:buClr>
                <a:schemeClr val="accent1"/>
              </a:buClr>
              <a:buFont typeface="Arial" panose="020B0604020202020204" pitchFamily="34" charset="0"/>
              <a:buChar char="•"/>
            </a:pPr>
            <a:endParaRPr lang="en-GB" dirty="0">
              <a:latin typeface="+mn-lt"/>
            </a:endParaRPr>
          </a:p>
          <a:p>
            <a:pPr marL="342900" indent="-342900">
              <a:lnSpc>
                <a:spcPct val="150000"/>
              </a:lnSpc>
              <a:buClr>
                <a:schemeClr val="accent1"/>
              </a:buClr>
              <a:buFont typeface="Arial" panose="020B0604020202020204" pitchFamily="34" charset="0"/>
              <a:buChar char="•"/>
            </a:pPr>
            <a:endParaRPr lang="en-GB" dirty="0">
              <a:latin typeface="+mn-lt"/>
            </a:endParaRPr>
          </a:p>
          <a:p>
            <a:pPr>
              <a:lnSpc>
                <a:spcPct val="150000"/>
              </a:lnSpc>
              <a:buClr>
                <a:schemeClr val="accent1"/>
              </a:buClr>
            </a:pPr>
            <a:endParaRPr lang="en-GB" dirty="0">
              <a:latin typeface="+mn-lt"/>
            </a:endParaRPr>
          </a:p>
          <a:p>
            <a:pPr>
              <a:lnSpc>
                <a:spcPct val="200000"/>
              </a:lnSpc>
              <a:buClr>
                <a:schemeClr val="accent1"/>
              </a:buClr>
            </a:pPr>
            <a:endParaRPr lang="en-GB" dirty="0">
              <a:latin typeface="+mn-lt"/>
            </a:endParaRPr>
          </a:p>
          <a:p>
            <a:endParaRPr lang="en-GB" dirty="0">
              <a:latin typeface="+mn-lt"/>
            </a:endParaRPr>
          </a:p>
        </p:txBody>
      </p:sp>
      <p:sp>
        <p:nvSpPr>
          <p:cNvPr id="7" name="Slide Number Placeholder 6"/>
          <p:cNvSpPr>
            <a:spLocks noGrp="1"/>
          </p:cNvSpPr>
          <p:nvPr>
            <p:ph type="sldNum" sz="quarter" idx="12"/>
          </p:nvPr>
        </p:nvSpPr>
        <p:spPr/>
        <p:txBody>
          <a:bodyPr/>
          <a:lstStyle/>
          <a:p>
            <a:fld id="{6A161F47-20D0-4C86-8B77-9039A1A577CF}" type="slidenum">
              <a:rPr lang="en-GB" smtClean="0">
                <a:latin typeface="+mn-lt"/>
              </a:rPr>
              <a:t>29</a:t>
            </a:fld>
            <a:endParaRPr lang="en-GB">
              <a:latin typeface="+mn-lt"/>
            </a:endParaRPr>
          </a:p>
        </p:txBody>
      </p:sp>
    </p:spTree>
    <p:extLst>
      <p:ext uri="{BB962C8B-B14F-4D97-AF65-F5344CB8AC3E}">
        <p14:creationId xmlns:p14="http://schemas.microsoft.com/office/powerpoint/2010/main" val="1932160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NL" b="1" dirty="0">
                <a:latin typeface="+mn-lt"/>
              </a:rPr>
              <a:t>Agenda</a:t>
            </a:r>
            <a:endParaRPr lang="en-GB" b="1" dirty="0">
              <a:latin typeface="+mn-lt"/>
            </a:endParaRPr>
          </a:p>
        </p:txBody>
      </p:sp>
      <p:sp>
        <p:nvSpPr>
          <p:cNvPr id="5" name="Content Placeholder 4"/>
          <p:cNvSpPr>
            <a:spLocks noGrp="1"/>
          </p:cNvSpPr>
          <p:nvPr>
            <p:ph idx="1"/>
          </p:nvPr>
        </p:nvSpPr>
        <p:spPr>
          <a:xfrm>
            <a:off x="984253" y="1546935"/>
            <a:ext cx="8229600" cy="4525963"/>
          </a:xfrm>
        </p:spPr>
        <p:txBody>
          <a:bodyPr>
            <a:normAutofit fontScale="92500" lnSpcReduction="20000"/>
          </a:bodyPr>
          <a:lstStyle/>
          <a:p>
            <a:pPr marL="342900" indent="-342900">
              <a:lnSpc>
                <a:spcPct val="150000"/>
              </a:lnSpc>
              <a:buClr>
                <a:schemeClr val="accent1"/>
              </a:buClr>
              <a:buFont typeface="Arial" panose="020B0604020202020204" pitchFamily="34" charset="0"/>
              <a:buChar char="•"/>
            </a:pPr>
            <a:r>
              <a:rPr lang="nl-NL" dirty="0"/>
              <a:t>Individual Tax Residence in Germany, Israel, Italy, Netherlands and Spain </a:t>
            </a:r>
          </a:p>
          <a:p>
            <a:pPr marL="342900" indent="-342900">
              <a:lnSpc>
                <a:spcPct val="150000"/>
              </a:lnSpc>
              <a:buClr>
                <a:schemeClr val="accent1"/>
              </a:buClr>
              <a:buFont typeface="Arial" panose="020B0604020202020204" pitchFamily="34" charset="0"/>
              <a:buChar char="•"/>
            </a:pPr>
            <a:r>
              <a:rPr lang="nl-NL" dirty="0"/>
              <a:t>Preferential Tax Regimes for individuals</a:t>
            </a:r>
          </a:p>
          <a:p>
            <a:pPr marL="342900" indent="-342900">
              <a:lnSpc>
                <a:spcPct val="150000"/>
              </a:lnSpc>
              <a:buClr>
                <a:schemeClr val="accent1"/>
              </a:buClr>
              <a:buFont typeface="Arial" panose="020B0604020202020204" pitchFamily="34" charset="0"/>
              <a:buChar char="•"/>
            </a:pPr>
            <a:r>
              <a:rPr lang="nl-NL" dirty="0"/>
              <a:t>Challenges when moving to another jurisdiction</a:t>
            </a:r>
          </a:p>
          <a:p>
            <a:pPr marL="974725" lvl="1" indent="-342900">
              <a:lnSpc>
                <a:spcPct val="150000"/>
              </a:lnSpc>
              <a:buClr>
                <a:schemeClr val="accent1"/>
              </a:buClr>
              <a:buFont typeface="Arial" panose="020B0604020202020204" pitchFamily="34" charset="0"/>
              <a:buChar char="•"/>
            </a:pPr>
            <a:r>
              <a:rPr lang="nl-NL" dirty="0"/>
              <a:t>Tie breaker rules according to DBA</a:t>
            </a:r>
          </a:p>
          <a:p>
            <a:pPr marL="974725" lvl="1" indent="-342900">
              <a:lnSpc>
                <a:spcPct val="150000"/>
              </a:lnSpc>
              <a:buClr>
                <a:schemeClr val="accent1"/>
              </a:buClr>
              <a:buFont typeface="Arial" panose="020B0604020202020204" pitchFamily="34" charset="0"/>
              <a:buChar char="•"/>
            </a:pPr>
            <a:r>
              <a:rPr lang="nl-NL" dirty="0"/>
              <a:t>Prolonged tax liability of ex-residents for a period after expatriation</a:t>
            </a:r>
          </a:p>
          <a:p>
            <a:pPr marL="974725" lvl="1" indent="-342900">
              <a:lnSpc>
                <a:spcPct val="150000"/>
              </a:lnSpc>
              <a:buClr>
                <a:schemeClr val="accent1"/>
              </a:buClr>
              <a:buFont typeface="Arial" panose="020B0604020202020204" pitchFamily="34" charset="0"/>
              <a:buChar char="•"/>
            </a:pPr>
            <a:r>
              <a:rPr lang="nl-NL" dirty="0"/>
              <a:t>Exit tax</a:t>
            </a:r>
          </a:p>
          <a:p>
            <a:pPr marL="974725" lvl="1" indent="-342900">
              <a:lnSpc>
                <a:spcPct val="150000"/>
              </a:lnSpc>
              <a:buClr>
                <a:schemeClr val="accent1"/>
              </a:buClr>
              <a:buFont typeface="Arial" panose="020B0604020202020204" pitchFamily="34" charset="0"/>
              <a:buChar char="•"/>
            </a:pPr>
            <a:r>
              <a:rPr lang="nl-NL" dirty="0"/>
              <a:t>Step-up for assets when entering the new jurisdiction</a:t>
            </a:r>
          </a:p>
          <a:p>
            <a:pPr marL="974725" lvl="1" indent="-342900">
              <a:lnSpc>
                <a:spcPct val="150000"/>
              </a:lnSpc>
              <a:buClr>
                <a:schemeClr val="accent1"/>
              </a:buClr>
              <a:buFont typeface="Arial" panose="020B0604020202020204" pitchFamily="34" charset="0"/>
              <a:buChar char="•"/>
            </a:pPr>
            <a:r>
              <a:rPr lang="nl-NL" dirty="0"/>
              <a:t>Inheritance &amp; gift tax consequences in the country of origin and the new country</a:t>
            </a:r>
          </a:p>
          <a:p>
            <a:pPr marL="342900" indent="-342900">
              <a:lnSpc>
                <a:spcPct val="150000"/>
              </a:lnSpc>
              <a:buClr>
                <a:schemeClr val="accent1"/>
              </a:buClr>
              <a:buFont typeface="Arial" panose="020B0604020202020204" pitchFamily="34" charset="0"/>
              <a:buChar char="•"/>
            </a:pPr>
            <a:r>
              <a:rPr lang="nl-NL" dirty="0"/>
              <a:t>Company issues relevant for families in case of move of family member</a:t>
            </a:r>
          </a:p>
        </p:txBody>
      </p:sp>
      <p:sp>
        <p:nvSpPr>
          <p:cNvPr id="7" name="Slide Number Placeholder 6"/>
          <p:cNvSpPr>
            <a:spLocks noGrp="1"/>
          </p:cNvSpPr>
          <p:nvPr>
            <p:ph type="sldNum" sz="quarter" idx="12"/>
          </p:nvPr>
        </p:nvSpPr>
        <p:spPr/>
        <p:txBody>
          <a:bodyPr/>
          <a:lstStyle/>
          <a:p>
            <a:fld id="{6A161F47-20D0-4C86-8B77-9039A1A577CF}" type="slidenum">
              <a:rPr lang="en-GB" smtClean="0"/>
              <a:t>3</a:t>
            </a:fld>
            <a:endParaRPr lang="en-GB"/>
          </a:p>
        </p:txBody>
      </p:sp>
    </p:spTree>
    <p:extLst>
      <p:ext uri="{BB962C8B-B14F-4D97-AF65-F5344CB8AC3E}">
        <p14:creationId xmlns:p14="http://schemas.microsoft.com/office/powerpoint/2010/main" val="226915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011" y="192091"/>
            <a:ext cx="8025205" cy="1143000"/>
          </a:xfrm>
        </p:spPr>
        <p:txBody>
          <a:bodyPr>
            <a:normAutofit fontScale="90000"/>
          </a:bodyPr>
          <a:lstStyle/>
          <a:p>
            <a:r>
              <a:rPr lang="en-GB" b="1" dirty="0">
                <a:latin typeface="+mn-lt"/>
              </a:rPr>
              <a:t>Italian case 3 </a:t>
            </a:r>
            <a:br>
              <a:rPr lang="en-GB" b="1" dirty="0">
                <a:latin typeface="+mn-lt"/>
              </a:rPr>
            </a:br>
            <a:r>
              <a:rPr lang="en-GB" sz="2200" dirty="0">
                <a:latin typeface="+mn-lt"/>
              </a:rPr>
              <a:t>Residence of companies related to the residence of the board members</a:t>
            </a:r>
          </a:p>
        </p:txBody>
      </p:sp>
      <p:sp>
        <p:nvSpPr>
          <p:cNvPr id="7" name="Slide Number Placeholder 6"/>
          <p:cNvSpPr>
            <a:spLocks noGrp="1"/>
          </p:cNvSpPr>
          <p:nvPr>
            <p:ph type="sldNum" sz="quarter" idx="12"/>
          </p:nvPr>
        </p:nvSpPr>
        <p:spPr/>
        <p:txBody>
          <a:bodyPr/>
          <a:lstStyle/>
          <a:p>
            <a:fld id="{6A161F47-20D0-4C86-8B77-9039A1A577CF}" type="slidenum">
              <a:rPr lang="en-GB" smtClean="0">
                <a:latin typeface="+mn-lt"/>
              </a:rPr>
              <a:t>30</a:t>
            </a:fld>
            <a:endParaRPr lang="en-GB">
              <a:latin typeface="+mn-lt"/>
            </a:endParaRPr>
          </a:p>
        </p:txBody>
      </p:sp>
      <p:sp>
        <p:nvSpPr>
          <p:cNvPr id="25" name="Rectangle 11">
            <a:extLst>
              <a:ext uri="{FF2B5EF4-FFF2-40B4-BE49-F238E27FC236}">
                <a16:creationId xmlns:a16="http://schemas.microsoft.com/office/drawing/2014/main" id="{C8A25554-77CB-4E5F-F913-9C575EB085D8}"/>
              </a:ext>
            </a:extLst>
          </p:cNvPr>
          <p:cNvSpPr/>
          <p:nvPr/>
        </p:nvSpPr>
        <p:spPr>
          <a:xfrm>
            <a:off x="1079854" y="1483643"/>
            <a:ext cx="7097362" cy="738664"/>
          </a:xfrm>
          <a:prstGeom prst="rect">
            <a:avLst/>
          </a:prstGeom>
        </p:spPr>
        <p:txBody>
          <a:bodyPr wrap="square">
            <a:spAutoFit/>
          </a:bodyPr>
          <a:lstStyle/>
          <a:p>
            <a:pPr marL="9525" algn="just">
              <a:spcBef>
                <a:spcPts val="225"/>
              </a:spcBef>
              <a:tabLst>
                <a:tab pos="118586" algn="l"/>
              </a:tabLst>
            </a:pPr>
            <a:r>
              <a:rPr lang="en-US" sz="2100" dirty="0">
                <a:ea typeface="Verdana" panose="020B0604030504040204" pitchFamily="34" charset="0"/>
              </a:rPr>
              <a:t>What happens if a member of the board who was </a:t>
            </a:r>
            <a:r>
              <a:rPr lang="en-US" sz="2100" b="1" dirty="0">
                <a:ea typeface="Verdana" panose="020B0604030504040204" pitchFamily="34" charset="0"/>
              </a:rPr>
              <a:t>not</a:t>
            </a:r>
            <a:r>
              <a:rPr lang="en-US" sz="2100" dirty="0">
                <a:ea typeface="Verdana" panose="020B0604030504040204" pitchFamily="34" charset="0"/>
              </a:rPr>
              <a:t> ITA res transfer his residence to Italy?</a:t>
            </a:r>
            <a:endParaRPr lang="it-IT" sz="2100" dirty="0">
              <a:ea typeface="Verdana" panose="020B0604030504040204" pitchFamily="34" charset="0"/>
            </a:endParaRPr>
          </a:p>
        </p:txBody>
      </p:sp>
      <p:sp>
        <p:nvSpPr>
          <p:cNvPr id="26" name="Rettangolo 25">
            <a:extLst>
              <a:ext uri="{FF2B5EF4-FFF2-40B4-BE49-F238E27FC236}">
                <a16:creationId xmlns:a16="http://schemas.microsoft.com/office/drawing/2014/main" id="{3BD3F40B-51CE-CFCA-1C59-D45A440E9FFB}"/>
              </a:ext>
            </a:extLst>
          </p:cNvPr>
          <p:cNvSpPr/>
          <p:nvPr/>
        </p:nvSpPr>
        <p:spPr>
          <a:xfrm>
            <a:off x="7943089" y="4311463"/>
            <a:ext cx="1182624" cy="6675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t>BETA</a:t>
            </a:r>
          </a:p>
        </p:txBody>
      </p:sp>
      <p:sp>
        <p:nvSpPr>
          <p:cNvPr id="27" name="Rettangolo 26">
            <a:extLst>
              <a:ext uri="{FF2B5EF4-FFF2-40B4-BE49-F238E27FC236}">
                <a16:creationId xmlns:a16="http://schemas.microsoft.com/office/drawing/2014/main" id="{D9202530-1B13-3DD8-4E82-72FA7F36FBE0}"/>
              </a:ext>
            </a:extLst>
          </p:cNvPr>
          <p:cNvSpPr/>
          <p:nvPr/>
        </p:nvSpPr>
        <p:spPr>
          <a:xfrm>
            <a:off x="5650993" y="5318826"/>
            <a:ext cx="1182624" cy="6675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t>GAMMA S.p.a.</a:t>
            </a:r>
          </a:p>
        </p:txBody>
      </p:sp>
      <p:cxnSp>
        <p:nvCxnSpPr>
          <p:cNvPr id="28" name="Connettore diritto 27">
            <a:extLst>
              <a:ext uri="{FF2B5EF4-FFF2-40B4-BE49-F238E27FC236}">
                <a16:creationId xmlns:a16="http://schemas.microsoft.com/office/drawing/2014/main" id="{99E839E5-E6BC-C2F0-D7D0-7126E1E74CFB}"/>
              </a:ext>
            </a:extLst>
          </p:cNvPr>
          <p:cNvCxnSpPr>
            <a:cxnSpLocks/>
          </p:cNvCxnSpPr>
          <p:nvPr/>
        </p:nvCxnSpPr>
        <p:spPr>
          <a:xfrm>
            <a:off x="7400545" y="2623951"/>
            <a:ext cx="0" cy="3357827"/>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29" name="Connettore 2 28">
            <a:extLst>
              <a:ext uri="{FF2B5EF4-FFF2-40B4-BE49-F238E27FC236}">
                <a16:creationId xmlns:a16="http://schemas.microsoft.com/office/drawing/2014/main" id="{302FDC55-A411-1EA1-A2FF-D34E6778012C}"/>
              </a:ext>
            </a:extLst>
          </p:cNvPr>
          <p:cNvCxnSpPr>
            <a:cxnSpLocks/>
            <a:stCxn id="26" idx="2"/>
            <a:endCxn id="27" idx="3"/>
          </p:cNvCxnSpPr>
          <p:nvPr/>
        </p:nvCxnSpPr>
        <p:spPr>
          <a:xfrm flipH="1">
            <a:off x="6833617" y="4978976"/>
            <a:ext cx="1700784" cy="6736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0" name="Immagine 29">
            <a:extLst>
              <a:ext uri="{FF2B5EF4-FFF2-40B4-BE49-F238E27FC236}">
                <a16:creationId xmlns:a16="http://schemas.microsoft.com/office/drawing/2014/main" id="{B0405C41-D3B8-E759-5B5B-8D0980CB99A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315713" y="2648686"/>
            <a:ext cx="670560" cy="447040"/>
          </a:xfrm>
          <a:prstGeom prst="rect">
            <a:avLst/>
          </a:prstGeom>
        </p:spPr>
      </p:pic>
      <p:pic>
        <p:nvPicPr>
          <p:cNvPr id="31" name="Immagine 30" descr="Immagine che contiene porcellana">
            <a:extLst>
              <a:ext uri="{FF2B5EF4-FFF2-40B4-BE49-F238E27FC236}">
                <a16:creationId xmlns:a16="http://schemas.microsoft.com/office/drawing/2014/main" id="{3ED64825-8A9F-E0EA-D28E-A2E5070A9E02}"/>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790434" y="2536927"/>
            <a:ext cx="670559" cy="670559"/>
          </a:xfrm>
          <a:prstGeom prst="rect">
            <a:avLst/>
          </a:prstGeom>
        </p:spPr>
      </p:pic>
      <p:sp>
        <p:nvSpPr>
          <p:cNvPr id="32" name="CasellaDiTesto 31">
            <a:extLst>
              <a:ext uri="{FF2B5EF4-FFF2-40B4-BE49-F238E27FC236}">
                <a16:creationId xmlns:a16="http://schemas.microsoft.com/office/drawing/2014/main" id="{8BCAC303-0F0B-C4EA-36E0-3B18A8298821}"/>
              </a:ext>
            </a:extLst>
          </p:cNvPr>
          <p:cNvSpPr txBox="1"/>
          <p:nvPr/>
        </p:nvSpPr>
        <p:spPr>
          <a:xfrm rot="20280569">
            <a:off x="6981384" y="5124565"/>
            <a:ext cx="1113774" cy="276999"/>
          </a:xfrm>
          <a:prstGeom prst="rect">
            <a:avLst/>
          </a:prstGeom>
          <a:noFill/>
        </p:spPr>
        <p:txBody>
          <a:bodyPr wrap="square">
            <a:spAutoFit/>
          </a:bodyPr>
          <a:lstStyle/>
          <a:p>
            <a:r>
              <a:rPr lang="en-US" sz="1200">
                <a:solidFill>
                  <a:schemeClr val="tx1">
                    <a:lumMod val="65000"/>
                    <a:lumOff val="35000"/>
                  </a:schemeClr>
                </a:solidFill>
              </a:rPr>
              <a:t>Direct control</a:t>
            </a:r>
            <a:endParaRPr lang="it-IT"/>
          </a:p>
        </p:txBody>
      </p:sp>
      <p:pic>
        <p:nvPicPr>
          <p:cNvPr id="33" name="Elemento grafico 32" descr="Donna con riempimento a tinta unita">
            <a:extLst>
              <a:ext uri="{FF2B5EF4-FFF2-40B4-BE49-F238E27FC236}">
                <a16:creationId xmlns:a16="http://schemas.microsoft.com/office/drawing/2014/main" id="{5DF84E94-69F7-D4DA-7F81-532F28DBA6E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90533" y="3251103"/>
            <a:ext cx="566333" cy="566333"/>
          </a:xfrm>
          <a:prstGeom prst="rect">
            <a:avLst/>
          </a:prstGeom>
        </p:spPr>
      </p:pic>
      <p:pic>
        <p:nvPicPr>
          <p:cNvPr id="34" name="Elemento grafico 33" descr="Uomo con riempimento a tinta unita">
            <a:extLst>
              <a:ext uri="{FF2B5EF4-FFF2-40B4-BE49-F238E27FC236}">
                <a16:creationId xmlns:a16="http://schemas.microsoft.com/office/drawing/2014/main" id="{A84A573D-0EC6-9CFA-1088-C7E0F3FF3A4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15743" y="3239998"/>
            <a:ext cx="566333" cy="566333"/>
          </a:xfrm>
          <a:prstGeom prst="rect">
            <a:avLst/>
          </a:prstGeom>
        </p:spPr>
      </p:pic>
      <p:pic>
        <p:nvPicPr>
          <p:cNvPr id="35" name="Elemento grafico 34" descr="Donna con riempimento a tinta unita">
            <a:extLst>
              <a:ext uri="{FF2B5EF4-FFF2-40B4-BE49-F238E27FC236}">
                <a16:creationId xmlns:a16="http://schemas.microsoft.com/office/drawing/2014/main" id="{6923F080-D84D-0E9B-937A-FC3E2BE7ACF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23832" y="3250446"/>
            <a:ext cx="566333" cy="566333"/>
          </a:xfrm>
          <a:prstGeom prst="rect">
            <a:avLst/>
          </a:prstGeom>
        </p:spPr>
      </p:pic>
      <p:sp>
        <p:nvSpPr>
          <p:cNvPr id="36" name="CasellaDiTesto 35">
            <a:extLst>
              <a:ext uri="{FF2B5EF4-FFF2-40B4-BE49-F238E27FC236}">
                <a16:creationId xmlns:a16="http://schemas.microsoft.com/office/drawing/2014/main" id="{4E6368DE-0BE7-5D58-ACC8-1B99B7ADF920}"/>
              </a:ext>
            </a:extLst>
          </p:cNvPr>
          <p:cNvSpPr txBox="1"/>
          <p:nvPr/>
        </p:nvSpPr>
        <p:spPr>
          <a:xfrm>
            <a:off x="6461631" y="3070307"/>
            <a:ext cx="693948" cy="261610"/>
          </a:xfrm>
          <a:prstGeom prst="rect">
            <a:avLst/>
          </a:prstGeom>
          <a:noFill/>
        </p:spPr>
        <p:txBody>
          <a:bodyPr wrap="square">
            <a:spAutoFit/>
          </a:bodyPr>
          <a:lstStyle/>
          <a:p>
            <a:r>
              <a:rPr lang="en-US" sz="1100" i="1">
                <a:solidFill>
                  <a:schemeClr val="tx1">
                    <a:lumMod val="65000"/>
                    <a:lumOff val="35000"/>
                  </a:schemeClr>
                </a:solidFill>
              </a:rPr>
              <a:t>ITA Res</a:t>
            </a:r>
            <a:endParaRPr lang="it-IT" sz="1100" i="1"/>
          </a:p>
        </p:txBody>
      </p:sp>
      <p:sp>
        <p:nvSpPr>
          <p:cNvPr id="37" name="CasellaDiTesto 36">
            <a:extLst>
              <a:ext uri="{FF2B5EF4-FFF2-40B4-BE49-F238E27FC236}">
                <a16:creationId xmlns:a16="http://schemas.microsoft.com/office/drawing/2014/main" id="{CA86F8A8-1A96-AAD6-382B-3E52D68F59BF}"/>
              </a:ext>
            </a:extLst>
          </p:cNvPr>
          <p:cNvSpPr txBox="1"/>
          <p:nvPr/>
        </p:nvSpPr>
        <p:spPr>
          <a:xfrm>
            <a:off x="7363914" y="3047791"/>
            <a:ext cx="919834" cy="261610"/>
          </a:xfrm>
          <a:prstGeom prst="rect">
            <a:avLst/>
          </a:prstGeom>
          <a:noFill/>
        </p:spPr>
        <p:txBody>
          <a:bodyPr wrap="square">
            <a:spAutoFit/>
          </a:bodyPr>
          <a:lstStyle/>
          <a:p>
            <a:r>
              <a:rPr lang="en-US" sz="1100" i="1">
                <a:solidFill>
                  <a:schemeClr val="tx1">
                    <a:lumMod val="65000"/>
                    <a:lumOff val="35000"/>
                  </a:schemeClr>
                </a:solidFill>
              </a:rPr>
              <a:t>No ITA Res</a:t>
            </a:r>
            <a:endParaRPr lang="it-IT" sz="1100" i="1"/>
          </a:p>
        </p:txBody>
      </p:sp>
      <p:sp>
        <p:nvSpPr>
          <p:cNvPr id="38" name="Ovale 37">
            <a:extLst>
              <a:ext uri="{FF2B5EF4-FFF2-40B4-BE49-F238E27FC236}">
                <a16:creationId xmlns:a16="http://schemas.microsoft.com/office/drawing/2014/main" id="{F084652F-7A4A-A82B-2722-7854CFCE8B85}"/>
              </a:ext>
            </a:extLst>
          </p:cNvPr>
          <p:cNvSpPr/>
          <p:nvPr/>
        </p:nvSpPr>
        <p:spPr>
          <a:xfrm>
            <a:off x="6304589" y="2923309"/>
            <a:ext cx="2161521" cy="106647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CasellaDiTesto 38">
            <a:extLst>
              <a:ext uri="{FF2B5EF4-FFF2-40B4-BE49-F238E27FC236}">
                <a16:creationId xmlns:a16="http://schemas.microsoft.com/office/drawing/2014/main" id="{F1FA8B6C-2E4E-B213-115D-953BAC825CFB}"/>
              </a:ext>
            </a:extLst>
          </p:cNvPr>
          <p:cNvSpPr txBox="1"/>
          <p:nvPr/>
        </p:nvSpPr>
        <p:spPr>
          <a:xfrm>
            <a:off x="7104493" y="2674054"/>
            <a:ext cx="838597" cy="261610"/>
          </a:xfrm>
          <a:prstGeom prst="rect">
            <a:avLst/>
          </a:prstGeom>
          <a:noFill/>
        </p:spPr>
        <p:txBody>
          <a:bodyPr wrap="square">
            <a:spAutoFit/>
          </a:bodyPr>
          <a:lstStyle/>
          <a:p>
            <a:r>
              <a:rPr lang="en-US" sz="1100" b="1" i="1">
                <a:solidFill>
                  <a:schemeClr val="tx1">
                    <a:lumMod val="65000"/>
                    <a:lumOff val="35000"/>
                  </a:schemeClr>
                </a:solidFill>
              </a:rPr>
              <a:t>Board</a:t>
            </a:r>
            <a:endParaRPr lang="it-IT" sz="1100" b="1" i="1"/>
          </a:p>
        </p:txBody>
      </p:sp>
      <p:cxnSp>
        <p:nvCxnSpPr>
          <p:cNvPr id="40" name="Connettore 2 39">
            <a:extLst>
              <a:ext uri="{FF2B5EF4-FFF2-40B4-BE49-F238E27FC236}">
                <a16:creationId xmlns:a16="http://schemas.microsoft.com/office/drawing/2014/main" id="{06559341-92FA-3CAE-3C9F-DF0C0EC1E20E}"/>
              </a:ext>
            </a:extLst>
          </p:cNvPr>
          <p:cNvCxnSpPr>
            <a:cxnSpLocks/>
            <a:stCxn id="26" idx="0"/>
            <a:endCxn id="38" idx="4"/>
          </p:cNvCxnSpPr>
          <p:nvPr/>
        </p:nvCxnSpPr>
        <p:spPr>
          <a:xfrm flipH="1" flipV="1">
            <a:off x="7385349" y="3989781"/>
            <a:ext cx="1149052" cy="3216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Freccia a sinistra 40">
            <a:extLst>
              <a:ext uri="{FF2B5EF4-FFF2-40B4-BE49-F238E27FC236}">
                <a16:creationId xmlns:a16="http://schemas.microsoft.com/office/drawing/2014/main" id="{41C01778-FEA5-1CCC-07A6-E48EEB8DEF02}"/>
              </a:ext>
            </a:extLst>
          </p:cNvPr>
          <p:cNvSpPr/>
          <p:nvPr/>
        </p:nvSpPr>
        <p:spPr>
          <a:xfrm>
            <a:off x="7215299" y="3420834"/>
            <a:ext cx="284208" cy="18234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CasellaDiTesto 1">
            <a:extLst>
              <a:ext uri="{FF2B5EF4-FFF2-40B4-BE49-F238E27FC236}">
                <a16:creationId xmlns:a16="http://schemas.microsoft.com/office/drawing/2014/main" id="{E7CF53FC-499A-0F4C-838F-19FAEC2C8DD0}"/>
              </a:ext>
            </a:extLst>
          </p:cNvPr>
          <p:cNvSpPr txBox="1"/>
          <p:nvPr/>
        </p:nvSpPr>
        <p:spPr>
          <a:xfrm>
            <a:off x="5566198" y="4454025"/>
            <a:ext cx="2161521" cy="461665"/>
          </a:xfrm>
          <a:prstGeom prst="rect">
            <a:avLst/>
          </a:prstGeom>
          <a:noFill/>
        </p:spPr>
        <p:txBody>
          <a:bodyPr wrap="square">
            <a:spAutoFit/>
          </a:bodyPr>
          <a:lstStyle/>
          <a:p>
            <a:r>
              <a:rPr lang="en-US" sz="1200" dirty="0">
                <a:solidFill>
                  <a:schemeClr val="tx1">
                    <a:lumMod val="65000"/>
                    <a:lumOff val="35000"/>
                  </a:schemeClr>
                </a:solidFill>
              </a:rPr>
              <a:t>Deemed to be </a:t>
            </a:r>
          </a:p>
          <a:p>
            <a:r>
              <a:rPr lang="en-US" sz="1200" dirty="0">
                <a:solidFill>
                  <a:schemeClr val="tx1">
                    <a:lumMod val="65000"/>
                    <a:lumOff val="35000"/>
                  </a:schemeClr>
                </a:solidFill>
              </a:rPr>
              <a:t>ITA resident</a:t>
            </a:r>
            <a:endParaRPr lang="it-IT" dirty="0"/>
          </a:p>
        </p:txBody>
      </p:sp>
      <p:cxnSp>
        <p:nvCxnSpPr>
          <p:cNvPr id="3" name="Connettore 2 2">
            <a:extLst>
              <a:ext uri="{FF2B5EF4-FFF2-40B4-BE49-F238E27FC236}">
                <a16:creationId xmlns:a16="http://schemas.microsoft.com/office/drawing/2014/main" id="{CE457383-6398-4B8C-ACCD-E28FC0E8C01D}"/>
              </a:ext>
            </a:extLst>
          </p:cNvPr>
          <p:cNvCxnSpPr/>
          <p:nvPr/>
        </p:nvCxnSpPr>
        <p:spPr>
          <a:xfrm flipH="1">
            <a:off x="6693544" y="4642840"/>
            <a:ext cx="1248502" cy="253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 name="Elemento grafico 4" descr="Avviso con riempimento a tinta unita">
            <a:extLst>
              <a:ext uri="{FF2B5EF4-FFF2-40B4-BE49-F238E27FC236}">
                <a16:creationId xmlns:a16="http://schemas.microsoft.com/office/drawing/2014/main" id="{A0B4901D-DAF2-A3B4-F5D6-47B8AE9072E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160078" y="4434458"/>
            <a:ext cx="467444" cy="467444"/>
          </a:xfrm>
          <a:prstGeom prst="rect">
            <a:avLst/>
          </a:prstGeom>
        </p:spPr>
      </p:pic>
      <p:sp>
        <p:nvSpPr>
          <p:cNvPr id="10" name="Rettangolo 9">
            <a:extLst>
              <a:ext uri="{FF2B5EF4-FFF2-40B4-BE49-F238E27FC236}">
                <a16:creationId xmlns:a16="http://schemas.microsoft.com/office/drawing/2014/main" id="{7C8ADCCC-6C54-95BD-319F-4D54840F1B2E}"/>
              </a:ext>
            </a:extLst>
          </p:cNvPr>
          <p:cNvSpPr/>
          <p:nvPr/>
        </p:nvSpPr>
        <p:spPr>
          <a:xfrm>
            <a:off x="1228862" y="2389683"/>
            <a:ext cx="1839066" cy="359397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In Italy there are legal presumption of residence for companies under certain conditions. Due to the art. 73 (5-bis) (b) Italian Tax Code, entities holding controlling stakes in companies resident in Italy are presumed to be resident in Italy if their board is mainly  composed of members resident in Italy.</a:t>
            </a:r>
          </a:p>
        </p:txBody>
      </p:sp>
    </p:spTree>
    <p:extLst>
      <p:ext uri="{BB962C8B-B14F-4D97-AF65-F5344CB8AC3E}">
        <p14:creationId xmlns:p14="http://schemas.microsoft.com/office/powerpoint/2010/main" val="25432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b="1" dirty="0">
                <a:latin typeface="+mn-lt"/>
              </a:rPr>
              <a:t>Some thoughts</a:t>
            </a:r>
          </a:p>
        </p:txBody>
      </p:sp>
      <p:sp>
        <p:nvSpPr>
          <p:cNvPr id="5" name="Content Placeholder 4"/>
          <p:cNvSpPr>
            <a:spLocks noGrp="1"/>
          </p:cNvSpPr>
          <p:nvPr>
            <p:ph idx="1"/>
          </p:nvPr>
        </p:nvSpPr>
        <p:spPr>
          <a:xfrm>
            <a:off x="841822" y="1512502"/>
            <a:ext cx="5825979" cy="4525963"/>
          </a:xfrm>
        </p:spPr>
        <p:txBody>
          <a:bodyPr>
            <a:normAutofit/>
          </a:bodyPr>
          <a:lstStyle/>
          <a:p>
            <a:pPr marL="342900" indent="-342900">
              <a:lnSpc>
                <a:spcPct val="150000"/>
              </a:lnSpc>
              <a:buClr>
                <a:schemeClr val="accent1"/>
              </a:buClr>
              <a:buFont typeface="Arial" panose="020B0604020202020204" pitchFamily="34" charset="0"/>
              <a:buChar char="•"/>
            </a:pPr>
            <a:endParaRPr lang="en-GB" dirty="0">
              <a:latin typeface="+mn-lt"/>
            </a:endParaRPr>
          </a:p>
          <a:p>
            <a:pPr marL="342900" indent="-342900">
              <a:lnSpc>
                <a:spcPct val="150000"/>
              </a:lnSpc>
              <a:buClr>
                <a:schemeClr val="accent1"/>
              </a:buClr>
              <a:buFont typeface="Arial" panose="020B0604020202020204" pitchFamily="34" charset="0"/>
              <a:buChar char="•"/>
            </a:pPr>
            <a:r>
              <a:rPr lang="en-GB" sz="1800" dirty="0">
                <a:latin typeface="+mn-lt"/>
              </a:rPr>
              <a:t>What might be the </a:t>
            </a:r>
            <a:r>
              <a:rPr lang="en-GB" sz="1800" b="1" dirty="0">
                <a:latin typeface="+mn-lt"/>
              </a:rPr>
              <a:t>future</a:t>
            </a:r>
            <a:r>
              <a:rPr lang="en-GB" sz="1800" dirty="0">
                <a:latin typeface="+mn-lt"/>
              </a:rPr>
              <a:t> of preferential tax regimes? Will they continue to exit?</a:t>
            </a:r>
          </a:p>
          <a:p>
            <a:pPr>
              <a:lnSpc>
                <a:spcPct val="150000"/>
              </a:lnSpc>
              <a:buClr>
                <a:schemeClr val="accent1"/>
              </a:buClr>
            </a:pPr>
            <a:r>
              <a:rPr lang="en-GB" sz="1800" dirty="0">
                <a:latin typeface="+mn-lt"/>
              </a:rPr>
              <a:t> </a:t>
            </a:r>
          </a:p>
          <a:p>
            <a:pPr marL="342900" indent="-342900">
              <a:lnSpc>
                <a:spcPct val="150000"/>
              </a:lnSpc>
              <a:buClr>
                <a:schemeClr val="accent1"/>
              </a:buClr>
              <a:buFont typeface="Arial" panose="020B0604020202020204" pitchFamily="34" charset="0"/>
              <a:buChar char="•"/>
            </a:pPr>
            <a:r>
              <a:rPr lang="en-GB" sz="1800" dirty="0">
                <a:latin typeface="+mn-lt"/>
              </a:rPr>
              <a:t>What is the most important advice that you give to your client when he/she/they decide/s to move? </a:t>
            </a:r>
          </a:p>
          <a:p>
            <a:pPr marL="342900" indent="-342900">
              <a:lnSpc>
                <a:spcPct val="150000"/>
              </a:lnSpc>
              <a:buClr>
                <a:schemeClr val="accent1"/>
              </a:buClr>
              <a:buFont typeface="Arial" panose="020B0604020202020204" pitchFamily="34" charset="0"/>
              <a:buChar char="•"/>
            </a:pPr>
            <a:endParaRPr lang="en-GB" sz="1800" dirty="0">
              <a:latin typeface="+mn-lt"/>
            </a:endParaRPr>
          </a:p>
          <a:p>
            <a:pPr>
              <a:lnSpc>
                <a:spcPct val="150000"/>
              </a:lnSpc>
              <a:buClr>
                <a:schemeClr val="accent1"/>
              </a:buClr>
            </a:pPr>
            <a:endParaRPr lang="en-GB" dirty="0">
              <a:latin typeface="+mn-lt"/>
            </a:endParaRPr>
          </a:p>
        </p:txBody>
      </p:sp>
      <p:sp>
        <p:nvSpPr>
          <p:cNvPr id="7" name="Slide Number Placeholder 6"/>
          <p:cNvSpPr>
            <a:spLocks noGrp="1"/>
          </p:cNvSpPr>
          <p:nvPr>
            <p:ph type="sldNum" sz="quarter" idx="12"/>
          </p:nvPr>
        </p:nvSpPr>
        <p:spPr/>
        <p:txBody>
          <a:bodyPr/>
          <a:lstStyle/>
          <a:p>
            <a:fld id="{6A161F47-20D0-4C86-8B77-9039A1A577CF}" type="slidenum">
              <a:rPr lang="en-GB" smtClean="0"/>
              <a:t>31</a:t>
            </a:fld>
            <a:endParaRPr lang="en-GB"/>
          </a:p>
        </p:txBody>
      </p:sp>
      <p:pic>
        <p:nvPicPr>
          <p:cNvPr id="12" name="Picture 11">
            <a:extLst>
              <a:ext uri="{FF2B5EF4-FFF2-40B4-BE49-F238E27FC236}">
                <a16:creationId xmlns:a16="http://schemas.microsoft.com/office/drawing/2014/main" id="{A7A65528-F4F5-9153-00BF-2569624564A0}"/>
              </a:ext>
            </a:extLst>
          </p:cNvPr>
          <p:cNvPicPr>
            <a:picLocks noChangeAspect="1"/>
          </p:cNvPicPr>
          <p:nvPr/>
        </p:nvPicPr>
        <p:blipFill>
          <a:blip r:embed="rId2"/>
          <a:stretch>
            <a:fillRect/>
          </a:stretch>
        </p:blipFill>
        <p:spPr>
          <a:xfrm>
            <a:off x="7537143" y="1515292"/>
            <a:ext cx="3435658" cy="358936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09657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5D8E989-84DF-7D2F-2F7C-5CA0A48B37A6}"/>
              </a:ext>
            </a:extLst>
          </p:cNvPr>
          <p:cNvSpPr/>
          <p:nvPr/>
        </p:nvSpPr>
        <p:spPr>
          <a:xfrm>
            <a:off x="9085826" y="4679302"/>
            <a:ext cx="1713503" cy="7671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0CC0E15-2462-E347-B63A-274088E315E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7483" y="3912311"/>
            <a:ext cx="1419309" cy="1695622"/>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3DBF5270-9A1F-DB56-23F5-43D7BBAC39CB}"/>
              </a:ext>
            </a:extLst>
          </p:cNvPr>
          <p:cNvSpPr txBox="1"/>
          <p:nvPr/>
        </p:nvSpPr>
        <p:spPr>
          <a:xfrm>
            <a:off x="4814016" y="5596265"/>
            <a:ext cx="2842457" cy="477054"/>
          </a:xfrm>
          <a:prstGeom prst="rect">
            <a:avLst/>
          </a:prstGeom>
          <a:noFill/>
        </p:spPr>
        <p:txBody>
          <a:bodyPr wrap="square">
            <a:spAutoFit/>
          </a:bodyPr>
          <a:lstStyle/>
          <a:p>
            <a:r>
              <a:rPr lang="en-US" sz="1400" b="1" dirty="0"/>
              <a:t>John Graham</a:t>
            </a:r>
            <a:r>
              <a:rPr lang="en-US" sz="1400" dirty="0"/>
              <a:t> </a:t>
            </a:r>
          </a:p>
          <a:p>
            <a:r>
              <a:rPr lang="en-US" sz="1100" b="1" dirty="0"/>
              <a:t>Netherlands</a:t>
            </a:r>
          </a:p>
        </p:txBody>
      </p:sp>
      <p:pic>
        <p:nvPicPr>
          <p:cNvPr id="4" name="Picture 3">
            <a:extLst>
              <a:ext uri="{FF2B5EF4-FFF2-40B4-BE49-F238E27FC236}">
                <a16:creationId xmlns:a16="http://schemas.microsoft.com/office/drawing/2014/main" id="{5EFF009A-5DB0-7AC5-717A-5771C5201BF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2699"/>
          <a:stretch/>
        </p:blipFill>
        <p:spPr bwMode="auto">
          <a:xfrm>
            <a:off x="4862953" y="3925768"/>
            <a:ext cx="1363940" cy="168253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2A1E0DF5-CBF6-B33E-C466-0B6F6F46DAA3}"/>
              </a:ext>
            </a:extLst>
          </p:cNvPr>
          <p:cNvPicPr>
            <a:picLocks noChangeAspect="1"/>
          </p:cNvPicPr>
          <p:nvPr/>
        </p:nvPicPr>
        <p:blipFill rotWithShape="1">
          <a:blip r:embed="rId5">
            <a:extLst>
              <a:ext uri="{28A0092B-C50C-407E-A947-70E740481C1C}">
                <a14:useLocalDpi xmlns:a14="http://schemas.microsoft.com/office/drawing/2010/main" val="0"/>
              </a:ext>
            </a:extLst>
          </a:blip>
          <a:srcRect t="4751" b="7190"/>
          <a:stretch/>
        </p:blipFill>
        <p:spPr bwMode="auto">
          <a:xfrm>
            <a:off x="7781252" y="3912312"/>
            <a:ext cx="1419307" cy="168253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02F550B4-C73C-BEA0-1A18-DF85AF31D67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89632" y="1566763"/>
            <a:ext cx="1375705" cy="164090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7DB3AFAC-39AB-D0A6-B873-297E989498B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8297" b="12288"/>
          <a:stretch/>
        </p:blipFill>
        <p:spPr bwMode="auto">
          <a:xfrm>
            <a:off x="7738072" y="1619581"/>
            <a:ext cx="1511136" cy="1532137"/>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A3F32531-58F3-658F-6EEC-2CE2A2D680C6}"/>
              </a:ext>
            </a:extLst>
          </p:cNvPr>
          <p:cNvSpPr txBox="1"/>
          <p:nvPr/>
        </p:nvSpPr>
        <p:spPr>
          <a:xfrm>
            <a:off x="1914903" y="3153183"/>
            <a:ext cx="3931484" cy="646331"/>
          </a:xfrm>
          <a:prstGeom prst="rect">
            <a:avLst/>
          </a:prstGeom>
          <a:noFill/>
        </p:spPr>
        <p:txBody>
          <a:bodyPr wrap="square">
            <a:spAutoFit/>
          </a:bodyPr>
          <a:lstStyle/>
          <a:p>
            <a:r>
              <a:rPr lang="en-GB" sz="1400" b="1" dirty="0" err="1"/>
              <a:t>Dr.</a:t>
            </a:r>
            <a:r>
              <a:rPr lang="en-GB" sz="1400" b="1" dirty="0"/>
              <a:t> Judith Taic TEP </a:t>
            </a:r>
          </a:p>
          <a:p>
            <a:r>
              <a:rPr lang="en-GB" sz="1100" b="1" dirty="0"/>
              <a:t>Israel &amp; Germany</a:t>
            </a:r>
          </a:p>
          <a:p>
            <a:r>
              <a:rPr lang="en-GB" sz="1100" dirty="0">
                <a:hlinkClick r:id="rId8"/>
              </a:rPr>
              <a:t>drjtaic@law-intax.com</a:t>
            </a:r>
            <a:endParaRPr lang="en-GB" sz="1050" b="1" dirty="0"/>
          </a:p>
        </p:txBody>
      </p:sp>
      <p:sp>
        <p:nvSpPr>
          <p:cNvPr id="13" name="TextBox 12">
            <a:extLst>
              <a:ext uri="{FF2B5EF4-FFF2-40B4-BE49-F238E27FC236}">
                <a16:creationId xmlns:a16="http://schemas.microsoft.com/office/drawing/2014/main" id="{431FF48D-A79C-7E32-ED57-CB22E4CAAB62}"/>
              </a:ext>
            </a:extLst>
          </p:cNvPr>
          <p:cNvSpPr txBox="1"/>
          <p:nvPr/>
        </p:nvSpPr>
        <p:spPr>
          <a:xfrm>
            <a:off x="7662799" y="5582809"/>
            <a:ext cx="2206212" cy="477054"/>
          </a:xfrm>
          <a:prstGeom prst="rect">
            <a:avLst/>
          </a:prstGeom>
          <a:noFill/>
        </p:spPr>
        <p:txBody>
          <a:bodyPr wrap="square">
            <a:spAutoFit/>
          </a:bodyPr>
          <a:lstStyle/>
          <a:p>
            <a:r>
              <a:rPr lang="en-US" sz="1400" b="1" dirty="0"/>
              <a:t>Gerd Kostrzewa</a:t>
            </a:r>
          </a:p>
          <a:p>
            <a:r>
              <a:rPr lang="en-US" sz="1100" b="1" dirty="0"/>
              <a:t>Germany</a:t>
            </a:r>
            <a:endParaRPr lang="en-US" sz="1400" b="1" dirty="0"/>
          </a:p>
        </p:txBody>
      </p:sp>
      <p:sp>
        <p:nvSpPr>
          <p:cNvPr id="15" name="TextBox 14">
            <a:extLst>
              <a:ext uri="{FF2B5EF4-FFF2-40B4-BE49-F238E27FC236}">
                <a16:creationId xmlns:a16="http://schemas.microsoft.com/office/drawing/2014/main" id="{80AF5519-5BDA-82B9-5233-71897DCB7FE5}"/>
              </a:ext>
            </a:extLst>
          </p:cNvPr>
          <p:cNvSpPr txBox="1"/>
          <p:nvPr/>
        </p:nvSpPr>
        <p:spPr>
          <a:xfrm>
            <a:off x="4871533" y="3148294"/>
            <a:ext cx="3984922" cy="477054"/>
          </a:xfrm>
          <a:prstGeom prst="rect">
            <a:avLst/>
          </a:prstGeom>
          <a:noFill/>
        </p:spPr>
        <p:txBody>
          <a:bodyPr wrap="square">
            <a:spAutoFit/>
          </a:bodyPr>
          <a:lstStyle/>
          <a:p>
            <a:pPr>
              <a:buClr>
                <a:schemeClr val="accent1"/>
              </a:buClr>
            </a:pPr>
            <a:r>
              <a:rPr lang="en-GB" sz="1400" b="1" dirty="0"/>
              <a:t>Meir Linzen </a:t>
            </a:r>
          </a:p>
          <a:p>
            <a:pPr>
              <a:buClr>
                <a:schemeClr val="accent1"/>
              </a:buClr>
            </a:pPr>
            <a:r>
              <a:rPr lang="en-GB" sz="1100" b="1" dirty="0"/>
              <a:t>Israel</a:t>
            </a:r>
            <a:r>
              <a:rPr lang="en-GB" sz="1100" dirty="0"/>
              <a:t> </a:t>
            </a:r>
          </a:p>
        </p:txBody>
      </p:sp>
      <p:sp>
        <p:nvSpPr>
          <p:cNvPr id="17" name="TextBox 16">
            <a:extLst>
              <a:ext uri="{FF2B5EF4-FFF2-40B4-BE49-F238E27FC236}">
                <a16:creationId xmlns:a16="http://schemas.microsoft.com/office/drawing/2014/main" id="{27974E9A-1852-4D96-22A0-1D0246ADF889}"/>
              </a:ext>
            </a:extLst>
          </p:cNvPr>
          <p:cNvSpPr txBox="1"/>
          <p:nvPr/>
        </p:nvSpPr>
        <p:spPr>
          <a:xfrm>
            <a:off x="7715054" y="3076029"/>
            <a:ext cx="4634144" cy="638636"/>
          </a:xfrm>
          <a:prstGeom prst="rect">
            <a:avLst/>
          </a:prstGeom>
          <a:noFill/>
        </p:spPr>
        <p:txBody>
          <a:bodyPr wrap="square">
            <a:spAutoFit/>
          </a:bodyPr>
          <a:lstStyle/>
          <a:p>
            <a:pPr>
              <a:buClr>
                <a:schemeClr val="accent1"/>
              </a:buClr>
            </a:pPr>
            <a:r>
              <a:rPr lang="en-GB" sz="1400" b="1" dirty="0"/>
              <a:t>Sonia Velasco TEP</a:t>
            </a:r>
          </a:p>
          <a:p>
            <a:pPr>
              <a:buClr>
                <a:schemeClr val="accent1"/>
              </a:buClr>
            </a:pPr>
            <a:r>
              <a:rPr lang="en-GB" sz="1100" b="1" dirty="0"/>
              <a:t>Spain</a:t>
            </a:r>
            <a:r>
              <a:rPr lang="en-GB" sz="1100" dirty="0"/>
              <a:t> </a:t>
            </a:r>
          </a:p>
          <a:p>
            <a:pPr>
              <a:buClr>
                <a:schemeClr val="accent1"/>
              </a:buClr>
            </a:pPr>
            <a:r>
              <a:rPr lang="en-GB" sz="1050" dirty="0">
                <a:hlinkClick r:id="rId9"/>
              </a:rPr>
              <a:t>Sonia.Velasco@cuatrecasas.com</a:t>
            </a:r>
            <a:endParaRPr lang="en-US" sz="1000" dirty="0"/>
          </a:p>
        </p:txBody>
      </p:sp>
      <p:sp>
        <p:nvSpPr>
          <p:cNvPr id="18" name="TextBox 17">
            <a:extLst>
              <a:ext uri="{FF2B5EF4-FFF2-40B4-BE49-F238E27FC236}">
                <a16:creationId xmlns:a16="http://schemas.microsoft.com/office/drawing/2014/main" id="{9EACF34B-544A-2208-3483-E2519E073546}"/>
              </a:ext>
            </a:extLst>
          </p:cNvPr>
          <p:cNvSpPr txBox="1"/>
          <p:nvPr/>
        </p:nvSpPr>
        <p:spPr>
          <a:xfrm>
            <a:off x="1963556" y="5610268"/>
            <a:ext cx="1717639" cy="477054"/>
          </a:xfrm>
          <a:prstGeom prst="rect">
            <a:avLst/>
          </a:prstGeom>
          <a:noFill/>
        </p:spPr>
        <p:txBody>
          <a:bodyPr wrap="square">
            <a:spAutoFit/>
          </a:bodyPr>
          <a:lstStyle/>
          <a:p>
            <a:pPr>
              <a:buClr>
                <a:schemeClr val="accent1"/>
              </a:buClr>
            </a:pPr>
            <a:r>
              <a:rPr lang="en-GB" sz="1400" b="1" dirty="0"/>
              <a:t>Paola Bergamin </a:t>
            </a:r>
          </a:p>
          <a:p>
            <a:pPr>
              <a:buClr>
                <a:schemeClr val="accent1"/>
              </a:buClr>
            </a:pPr>
            <a:r>
              <a:rPr lang="en-GB" sz="1100" b="1" dirty="0"/>
              <a:t>Italy</a:t>
            </a:r>
          </a:p>
        </p:txBody>
      </p:sp>
      <p:pic>
        <p:nvPicPr>
          <p:cNvPr id="19" name="Picture 18">
            <a:extLst>
              <a:ext uri="{FF2B5EF4-FFF2-40B4-BE49-F238E27FC236}">
                <a16:creationId xmlns:a16="http://schemas.microsoft.com/office/drawing/2014/main" id="{6A467B5C-43D8-71B0-8084-7A57F7E2A0B5}"/>
              </a:ext>
            </a:extLst>
          </p:cNvPr>
          <p:cNvPicPr>
            <a:picLocks noChangeAspect="1"/>
          </p:cNvPicPr>
          <p:nvPr/>
        </p:nvPicPr>
        <p:blipFill>
          <a:blip r:embed="rId10"/>
          <a:stretch>
            <a:fillRect/>
          </a:stretch>
        </p:blipFill>
        <p:spPr>
          <a:xfrm>
            <a:off x="2037483" y="1518083"/>
            <a:ext cx="1409211" cy="1640903"/>
          </a:xfrm>
          <a:prstGeom prst="rect">
            <a:avLst/>
          </a:prstGeom>
        </p:spPr>
      </p:pic>
      <p:sp>
        <p:nvSpPr>
          <p:cNvPr id="10" name="TextBox 9">
            <a:extLst>
              <a:ext uri="{FF2B5EF4-FFF2-40B4-BE49-F238E27FC236}">
                <a16:creationId xmlns:a16="http://schemas.microsoft.com/office/drawing/2014/main" id="{A1A6338E-BCEE-9F23-CFCD-73A2A72A1B1F}"/>
              </a:ext>
            </a:extLst>
          </p:cNvPr>
          <p:cNvSpPr txBox="1"/>
          <p:nvPr/>
        </p:nvSpPr>
        <p:spPr>
          <a:xfrm>
            <a:off x="4862953" y="3485578"/>
            <a:ext cx="4679612" cy="261610"/>
          </a:xfrm>
          <a:prstGeom prst="rect">
            <a:avLst/>
          </a:prstGeom>
          <a:noFill/>
        </p:spPr>
        <p:txBody>
          <a:bodyPr wrap="square">
            <a:spAutoFit/>
          </a:bodyPr>
          <a:lstStyle/>
          <a:p>
            <a:r>
              <a:rPr lang="en-US" sz="1100" u="sng" dirty="0"/>
              <a:t>linzen@herzoglaw.co.il</a:t>
            </a:r>
          </a:p>
        </p:txBody>
      </p:sp>
      <p:sp>
        <p:nvSpPr>
          <p:cNvPr id="14" name="TextBox 13">
            <a:extLst>
              <a:ext uri="{FF2B5EF4-FFF2-40B4-BE49-F238E27FC236}">
                <a16:creationId xmlns:a16="http://schemas.microsoft.com/office/drawing/2014/main" id="{9D47B430-6897-DF4D-164C-BB96116715F6}"/>
              </a:ext>
            </a:extLst>
          </p:cNvPr>
          <p:cNvSpPr txBox="1"/>
          <p:nvPr/>
        </p:nvSpPr>
        <p:spPr>
          <a:xfrm>
            <a:off x="7660742" y="5962982"/>
            <a:ext cx="5442012" cy="261610"/>
          </a:xfrm>
          <a:prstGeom prst="rect">
            <a:avLst/>
          </a:prstGeom>
          <a:noFill/>
        </p:spPr>
        <p:txBody>
          <a:bodyPr wrap="square">
            <a:spAutoFit/>
          </a:bodyPr>
          <a:lstStyle/>
          <a:p>
            <a:r>
              <a:rPr lang="en-US" sz="1100" u="sng" dirty="0"/>
              <a:t>g.Kostrzewa@heuking.de</a:t>
            </a:r>
          </a:p>
        </p:txBody>
      </p:sp>
      <p:sp>
        <p:nvSpPr>
          <p:cNvPr id="21" name="TextBox 20">
            <a:extLst>
              <a:ext uri="{FF2B5EF4-FFF2-40B4-BE49-F238E27FC236}">
                <a16:creationId xmlns:a16="http://schemas.microsoft.com/office/drawing/2014/main" id="{47E8B5CD-C250-69DA-AF89-034D56ECB153}"/>
              </a:ext>
            </a:extLst>
          </p:cNvPr>
          <p:cNvSpPr txBox="1"/>
          <p:nvPr/>
        </p:nvSpPr>
        <p:spPr>
          <a:xfrm>
            <a:off x="4807688" y="5942514"/>
            <a:ext cx="2392484" cy="261610"/>
          </a:xfrm>
          <a:prstGeom prst="rect">
            <a:avLst/>
          </a:prstGeom>
          <a:noFill/>
        </p:spPr>
        <p:txBody>
          <a:bodyPr wrap="square">
            <a:spAutoFit/>
          </a:bodyPr>
          <a:lstStyle/>
          <a:p>
            <a:r>
              <a:rPr lang="en-US" sz="1100" u="sng" dirty="0"/>
              <a:t>graham@grahamsmith.com</a:t>
            </a:r>
          </a:p>
        </p:txBody>
      </p:sp>
      <p:sp>
        <p:nvSpPr>
          <p:cNvPr id="23" name="TextBox 22">
            <a:extLst>
              <a:ext uri="{FF2B5EF4-FFF2-40B4-BE49-F238E27FC236}">
                <a16:creationId xmlns:a16="http://schemas.microsoft.com/office/drawing/2014/main" id="{6705E5E2-8AFA-47A6-769E-2EC2147E9B41}"/>
              </a:ext>
            </a:extLst>
          </p:cNvPr>
          <p:cNvSpPr txBox="1"/>
          <p:nvPr/>
        </p:nvSpPr>
        <p:spPr>
          <a:xfrm>
            <a:off x="1937607" y="5962982"/>
            <a:ext cx="2392483" cy="261610"/>
          </a:xfrm>
          <a:prstGeom prst="rect">
            <a:avLst/>
          </a:prstGeom>
          <a:noFill/>
        </p:spPr>
        <p:txBody>
          <a:bodyPr wrap="square">
            <a:spAutoFit/>
          </a:bodyPr>
          <a:lstStyle/>
          <a:p>
            <a:r>
              <a:rPr lang="en-US" sz="1100" u="sng" dirty="0"/>
              <a:t>paola.bergamin@belluzzomercanti.it </a:t>
            </a:r>
          </a:p>
        </p:txBody>
      </p:sp>
      <p:sp>
        <p:nvSpPr>
          <p:cNvPr id="25" name="TextBox 24">
            <a:extLst>
              <a:ext uri="{FF2B5EF4-FFF2-40B4-BE49-F238E27FC236}">
                <a16:creationId xmlns:a16="http://schemas.microsoft.com/office/drawing/2014/main" id="{0E172FCD-7B10-FFED-735F-09BD328D68E2}"/>
              </a:ext>
            </a:extLst>
          </p:cNvPr>
          <p:cNvSpPr txBox="1"/>
          <p:nvPr/>
        </p:nvSpPr>
        <p:spPr>
          <a:xfrm>
            <a:off x="2610183" y="289005"/>
            <a:ext cx="5788240" cy="920252"/>
          </a:xfrm>
          <a:prstGeom prst="rect">
            <a:avLst/>
          </a:prstGeom>
          <a:noFill/>
        </p:spPr>
        <p:txBody>
          <a:bodyPr wrap="square">
            <a:spAutoFit/>
          </a:bodyPr>
          <a:lstStyle/>
          <a:p>
            <a:pPr algn="ctr">
              <a:lnSpc>
                <a:spcPct val="150000"/>
              </a:lnSpc>
              <a:buClr>
                <a:schemeClr val="accent1"/>
              </a:buClr>
            </a:pPr>
            <a:r>
              <a:rPr lang="en-GB" sz="4000" b="1" dirty="0">
                <a:solidFill>
                  <a:schemeClr val="bg1"/>
                </a:solidFill>
              </a:rPr>
              <a:t>Thank you</a:t>
            </a:r>
          </a:p>
        </p:txBody>
      </p:sp>
    </p:spTree>
    <p:extLst>
      <p:ext uri="{BB962C8B-B14F-4D97-AF65-F5344CB8AC3E}">
        <p14:creationId xmlns:p14="http://schemas.microsoft.com/office/powerpoint/2010/main" val="1727772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1801" y="230250"/>
            <a:ext cx="8025205" cy="1143000"/>
          </a:xfrm>
        </p:spPr>
        <p:txBody>
          <a:bodyPr/>
          <a:lstStyle/>
          <a:p>
            <a:r>
              <a:rPr lang="nl-NL" b="1" dirty="0">
                <a:latin typeface="+mn-lt"/>
              </a:rPr>
              <a:t>Individual Tax Residence </a:t>
            </a:r>
            <a:endParaRPr lang="en-GB" b="1" dirty="0">
              <a:latin typeface="+mn-lt"/>
            </a:endParaRPr>
          </a:p>
        </p:txBody>
      </p:sp>
      <p:sp>
        <p:nvSpPr>
          <p:cNvPr id="7" name="Slide Number Placeholder 6"/>
          <p:cNvSpPr>
            <a:spLocks noGrp="1"/>
          </p:cNvSpPr>
          <p:nvPr>
            <p:ph type="sldNum" sz="quarter" idx="12"/>
          </p:nvPr>
        </p:nvSpPr>
        <p:spPr/>
        <p:txBody>
          <a:bodyPr/>
          <a:lstStyle/>
          <a:p>
            <a:fld id="{6A161F47-20D0-4C86-8B77-9039A1A577CF}" type="slidenum">
              <a:rPr lang="en-GB" smtClean="0"/>
              <a:t>4</a:t>
            </a:fld>
            <a:endParaRPr lang="en-GB"/>
          </a:p>
        </p:txBody>
      </p:sp>
      <p:graphicFrame>
        <p:nvGraphicFramePr>
          <p:cNvPr id="5" name="Table 7">
            <a:extLst>
              <a:ext uri="{FF2B5EF4-FFF2-40B4-BE49-F238E27FC236}">
                <a16:creationId xmlns:a16="http://schemas.microsoft.com/office/drawing/2014/main" id="{613F164F-6733-3076-BB0E-FB73F428015D}"/>
              </a:ext>
            </a:extLst>
          </p:cNvPr>
          <p:cNvGraphicFramePr>
            <a:graphicFrameLocks noGrp="1"/>
          </p:cNvGraphicFramePr>
          <p:nvPr>
            <p:extLst>
              <p:ext uri="{D42A27DB-BD31-4B8C-83A1-F6EECF244321}">
                <p14:modId xmlns:p14="http://schemas.microsoft.com/office/powerpoint/2010/main" val="4036781446"/>
              </p:ext>
            </p:extLst>
          </p:nvPr>
        </p:nvGraphicFramePr>
        <p:xfrm>
          <a:off x="855711" y="1448880"/>
          <a:ext cx="8709833" cy="5064628"/>
        </p:xfrm>
        <a:graphic>
          <a:graphicData uri="http://schemas.openxmlformats.org/drawingml/2006/table">
            <a:tbl>
              <a:tblPr firstRow="1" bandRow="1">
                <a:tableStyleId>{5C22544A-7EE6-4342-B048-85BDC9FD1C3A}</a:tableStyleId>
              </a:tblPr>
              <a:tblGrid>
                <a:gridCol w="1740629">
                  <a:extLst>
                    <a:ext uri="{9D8B030D-6E8A-4147-A177-3AD203B41FA5}">
                      <a16:colId xmlns:a16="http://schemas.microsoft.com/office/drawing/2014/main" val="4170354378"/>
                    </a:ext>
                  </a:extLst>
                </a:gridCol>
                <a:gridCol w="1742301">
                  <a:extLst>
                    <a:ext uri="{9D8B030D-6E8A-4147-A177-3AD203B41FA5}">
                      <a16:colId xmlns:a16="http://schemas.microsoft.com/office/drawing/2014/main" val="3909752297"/>
                    </a:ext>
                  </a:extLst>
                </a:gridCol>
                <a:gridCol w="1742301">
                  <a:extLst>
                    <a:ext uri="{9D8B030D-6E8A-4147-A177-3AD203B41FA5}">
                      <a16:colId xmlns:a16="http://schemas.microsoft.com/office/drawing/2014/main" val="2324786826"/>
                    </a:ext>
                  </a:extLst>
                </a:gridCol>
                <a:gridCol w="1742301">
                  <a:extLst>
                    <a:ext uri="{9D8B030D-6E8A-4147-A177-3AD203B41FA5}">
                      <a16:colId xmlns:a16="http://schemas.microsoft.com/office/drawing/2014/main" val="3613865101"/>
                    </a:ext>
                  </a:extLst>
                </a:gridCol>
                <a:gridCol w="1742301">
                  <a:extLst>
                    <a:ext uri="{9D8B030D-6E8A-4147-A177-3AD203B41FA5}">
                      <a16:colId xmlns:a16="http://schemas.microsoft.com/office/drawing/2014/main" val="1801584667"/>
                    </a:ext>
                  </a:extLst>
                </a:gridCol>
              </a:tblGrid>
              <a:tr h="713335">
                <a:tc>
                  <a:txBody>
                    <a:bodyPr/>
                    <a:lstStyle/>
                    <a:p>
                      <a:r>
                        <a:rPr lang="en-US" dirty="0"/>
                        <a:t>Germany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solidFill>
                            <a:schemeClr val="bg1"/>
                          </a:solidFill>
                          <a:latin typeface="Arial" panose="020B0604020202020204" pitchFamily="34" charset="0"/>
                          <a:cs typeface="Arial" panose="020B0604020202020204" pitchFamily="34" charset="0"/>
                        </a:rPr>
                        <a:t>Israel</a:t>
                      </a:r>
                      <a:r>
                        <a:rPr lang="en-GB" u="sng" dirty="0">
                          <a:solidFill>
                            <a:schemeClr val="tx1"/>
                          </a:solidFill>
                          <a:latin typeface="Arial" panose="020B0604020202020204" pitchFamily="34" charset="0"/>
                          <a:cs typeface="Arial" panose="020B0604020202020204" pitchFamily="34" charset="0"/>
                        </a:rPr>
                        <a:t> </a:t>
                      </a:r>
                      <a:endParaRPr lang="en-US" u="sng" dirty="0">
                        <a:solidFill>
                          <a:schemeClr val="tx1"/>
                        </a:solidFill>
                        <a:latin typeface="Arial" panose="020B0604020202020204" pitchFamily="34" charset="0"/>
                        <a:cs typeface="Arial" panose="020B0604020202020204" pitchFamily="34" charset="0"/>
                      </a:endParaRPr>
                    </a:p>
                    <a:p>
                      <a:endParaRPr lang="en-US" dirty="0"/>
                    </a:p>
                  </a:txBody>
                  <a:tcPr/>
                </a:tc>
                <a:tc>
                  <a:txBody>
                    <a:bodyPr/>
                    <a:lstStyle/>
                    <a:p>
                      <a:r>
                        <a:rPr lang="en-GB" u="none" dirty="0">
                          <a:solidFill>
                            <a:schemeClr val="bg1"/>
                          </a:solidFill>
                          <a:latin typeface="Arial" panose="020B0604020202020204" pitchFamily="34" charset="0"/>
                          <a:cs typeface="Arial" panose="020B0604020202020204" pitchFamily="34" charset="0"/>
                        </a:rPr>
                        <a:t>Italy</a:t>
                      </a:r>
                      <a:endParaRPr lang="en-US" u="none" dirty="0">
                        <a:solidFill>
                          <a:schemeClr val="bg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solidFill>
                            <a:schemeClr val="bg1"/>
                          </a:solidFill>
                          <a:latin typeface="Arial" panose="020B0604020202020204" pitchFamily="34" charset="0"/>
                          <a:cs typeface="Arial" panose="020B0604020202020204" pitchFamily="34" charset="0"/>
                        </a:rPr>
                        <a:t>Netherlands</a:t>
                      </a:r>
                      <a:endParaRPr lang="en-US" u="none" dirty="0">
                        <a:solidFill>
                          <a:schemeClr val="bg1"/>
                        </a:solidFill>
                      </a:endParaRP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solidFill>
                            <a:schemeClr val="bg1"/>
                          </a:solidFill>
                          <a:latin typeface="Arial" panose="020B0604020202020204" pitchFamily="34" charset="0"/>
                          <a:cs typeface="Arial" panose="020B0604020202020204" pitchFamily="34" charset="0"/>
                        </a:rPr>
                        <a:t>Spain</a:t>
                      </a:r>
                      <a:endParaRPr lang="en-US" u="none" dirty="0">
                        <a:solidFill>
                          <a:schemeClr val="bg1"/>
                        </a:solidFill>
                        <a:latin typeface="Arial" panose="020B0604020202020204" pitchFamily="34" charset="0"/>
                        <a:cs typeface="Arial" panose="020B0604020202020204" pitchFamily="34" charset="0"/>
                      </a:endParaRPr>
                    </a:p>
                    <a:p>
                      <a:endParaRPr lang="en-US" dirty="0"/>
                    </a:p>
                  </a:txBody>
                  <a:tcPr/>
                </a:tc>
                <a:extLst>
                  <a:ext uri="{0D108BD9-81ED-4DB2-BD59-A6C34878D82A}">
                    <a16:rowId xmlns:a16="http://schemas.microsoft.com/office/drawing/2014/main" val="789257295"/>
                  </a:ext>
                </a:extLst>
              </a:tr>
              <a:tr h="43512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kern="1200" dirty="0">
                          <a:solidFill>
                            <a:schemeClr val="dk1"/>
                          </a:solidFill>
                          <a:effectLst/>
                          <a:latin typeface="+mn-lt"/>
                          <a:ea typeface="+mn-ea"/>
                          <a:cs typeface="+mn-cs"/>
                        </a:rPr>
                        <a:t>By establishing a living place at the </a:t>
                      </a:r>
                      <a:r>
                        <a:rPr lang="en-US" sz="1300" kern="1200" dirty="0" err="1">
                          <a:solidFill>
                            <a:schemeClr val="dk1"/>
                          </a:solidFill>
                          <a:effectLst/>
                          <a:latin typeface="+mn-lt"/>
                          <a:ea typeface="+mn-ea"/>
                          <a:cs typeface="+mn-cs"/>
                        </a:rPr>
                        <a:t>dispo-sition</a:t>
                      </a:r>
                      <a:r>
                        <a:rPr lang="en-US" sz="1300" kern="1200" dirty="0">
                          <a:solidFill>
                            <a:schemeClr val="dk1"/>
                          </a:solidFill>
                          <a:effectLst/>
                          <a:latin typeface="+mn-lt"/>
                          <a:ea typeface="+mn-ea"/>
                          <a:cs typeface="+mn-cs"/>
                        </a:rPr>
                        <a:t> of taxpayer;  no minimum actual use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300" kern="120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kern="1200" dirty="0">
                          <a:solidFill>
                            <a:schemeClr val="dk1"/>
                          </a:solidFill>
                          <a:effectLst/>
                          <a:latin typeface="+mn-lt"/>
                          <a:ea typeface="+mn-ea"/>
                          <a:cs typeface="+mn-cs"/>
                        </a:rPr>
                        <a:t>or by establishing a habitual abode (e.g. more than 183 days in Germany).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1300" kern="1200" dirty="0">
                        <a:solidFill>
                          <a:schemeClr val="dk1"/>
                        </a:solidFill>
                        <a:effectLst/>
                        <a:latin typeface="+mn-lt"/>
                        <a:ea typeface="+mn-ea"/>
                        <a:cs typeface="+mn-cs"/>
                      </a:endParaRPr>
                    </a:p>
                  </a:txBody>
                  <a:tcPr/>
                </a:tc>
                <a:tc>
                  <a:txBody>
                    <a:bodyPr/>
                    <a:lstStyle/>
                    <a:p>
                      <a:pPr algn="l"/>
                      <a:r>
                        <a:rPr lang="en-US" sz="1200" dirty="0"/>
                        <a:t>Tax residency is determined according to the "</a:t>
                      </a:r>
                      <a:r>
                        <a:rPr lang="en-US" sz="1200" b="1" dirty="0"/>
                        <a:t>center of life</a:t>
                      </a:r>
                      <a:r>
                        <a:rPr lang="en-US" sz="1200" dirty="0"/>
                        <a:t>" test, which examines the ties to Israel. </a:t>
                      </a:r>
                    </a:p>
                    <a:p>
                      <a:pPr algn="l"/>
                      <a:r>
                        <a:rPr lang="en-US" sz="1200" dirty="0"/>
                        <a:t>It is </a:t>
                      </a:r>
                      <a:r>
                        <a:rPr lang="en-US" sz="1200" u="sng" dirty="0"/>
                        <a:t>presumed</a:t>
                      </a:r>
                      <a:r>
                        <a:rPr lang="en-US" sz="1200" dirty="0"/>
                        <a:t> that the center of an individual's life during a tax year is in Israel if: (1) During the tax year, the individual spent 183 or more days in Israel; or (2) During the tax year, the individual spent 30 or more days in Israel and the total period of his stay in Israel in the tax year and in the two preceding years, was 425 days or more.</a:t>
                      </a:r>
                    </a:p>
                    <a:p>
                      <a:pPr algn="l"/>
                      <a:r>
                        <a:rPr lang="en-US" sz="1200" dirty="0"/>
                        <a:t>The individual may rebut the above assumptions.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t>Tax resident individuals  (article 2 Italian Tax Code) are those who for the greater part of the tax year:</a:t>
                      </a:r>
                    </a:p>
                    <a:p>
                      <a:pPr marL="285750" indent="-285750" algn="l">
                        <a:buFontTx/>
                        <a:buChar char="-"/>
                      </a:pPr>
                      <a:r>
                        <a:rPr lang="en-US" sz="1300" dirty="0"/>
                        <a:t>Are </a:t>
                      </a:r>
                      <a:r>
                        <a:rPr lang="en-US" sz="1300" b="1" dirty="0"/>
                        <a:t>registered</a:t>
                      </a:r>
                      <a:r>
                        <a:rPr lang="en-US" sz="1300" dirty="0"/>
                        <a:t> in the Italian civil registry of the resident population; or</a:t>
                      </a:r>
                    </a:p>
                    <a:p>
                      <a:pPr marL="285750" indent="-285750" algn="l">
                        <a:buFontTx/>
                        <a:buChar char="-"/>
                      </a:pPr>
                      <a:r>
                        <a:rPr lang="en-US" sz="1300" dirty="0"/>
                        <a:t>Have a </a:t>
                      </a:r>
                      <a:r>
                        <a:rPr lang="en-US" sz="1300" b="1" dirty="0"/>
                        <a:t>residence</a:t>
                      </a:r>
                      <a:r>
                        <a:rPr lang="en-US" sz="1300" dirty="0"/>
                        <a:t> in Italy (“place of habitual abode”); or</a:t>
                      </a:r>
                    </a:p>
                    <a:p>
                      <a:pPr marL="285750" indent="-285750" algn="l">
                        <a:buFontTx/>
                        <a:buChar char="-"/>
                      </a:pPr>
                      <a:r>
                        <a:rPr lang="en-US" sz="1300" dirty="0"/>
                        <a:t>Have a </a:t>
                      </a:r>
                      <a:r>
                        <a:rPr lang="en-US" sz="1300" b="1" dirty="0"/>
                        <a:t>domicile</a:t>
                      </a:r>
                      <a:r>
                        <a:rPr lang="en-US" sz="1300" dirty="0"/>
                        <a:t> in Italy (“Center of vital interests”).</a:t>
                      </a:r>
                    </a:p>
                  </a:txBody>
                  <a:tcPr/>
                </a:tc>
                <a:tc>
                  <a:txBody>
                    <a:bodyPr/>
                    <a:lstStyle/>
                    <a:p>
                      <a:pPr algn="l"/>
                      <a:r>
                        <a:rPr lang="en-US" sz="1300" dirty="0"/>
                        <a:t>Tax residence determined according to </a:t>
                      </a:r>
                      <a:r>
                        <a:rPr lang="en-US" sz="1300" noProof="0" dirty="0"/>
                        <a:t>the</a:t>
                      </a:r>
                      <a:r>
                        <a:rPr lang="en-US" sz="1300" dirty="0"/>
                        <a:t> circumstances. </a:t>
                      </a:r>
                    </a:p>
                    <a:p>
                      <a:pPr algn="l"/>
                      <a:r>
                        <a:rPr lang="en-US" sz="1300" dirty="0"/>
                        <a:t>Days of presence not decisive.</a:t>
                      </a:r>
                    </a:p>
                    <a:p>
                      <a:pPr algn="l"/>
                      <a:r>
                        <a:rPr lang="en-US" sz="1300" dirty="0"/>
                        <a:t>Having accommodation carries significant weight.</a:t>
                      </a:r>
                    </a:p>
                  </a:txBody>
                  <a:tcPr/>
                </a:tc>
                <a:tc>
                  <a:txBody>
                    <a:bodyPr/>
                    <a:lstStyle/>
                    <a:p>
                      <a:pPr algn="l"/>
                      <a:r>
                        <a:rPr lang="en-US" sz="1300" noProof="0" dirty="0"/>
                        <a:t>Individuals are deemed tax residents when:</a:t>
                      </a:r>
                    </a:p>
                    <a:p>
                      <a:pPr marL="285750" indent="-285750" algn="l">
                        <a:buFontTx/>
                        <a:buChar char="-"/>
                      </a:pPr>
                      <a:r>
                        <a:rPr lang="en-US" sz="1300" noProof="0" dirty="0"/>
                        <a:t>Their stay in Spain exceeds </a:t>
                      </a:r>
                      <a:r>
                        <a:rPr lang="en-US" sz="1300" b="1" noProof="0" dirty="0"/>
                        <a:t>183 days </a:t>
                      </a:r>
                      <a:r>
                        <a:rPr lang="en-US" sz="1300" noProof="0" dirty="0"/>
                        <a:t>(includes “sporadic absences); or</a:t>
                      </a:r>
                    </a:p>
                    <a:p>
                      <a:pPr marL="285750" indent="-285750" algn="l">
                        <a:buFontTx/>
                        <a:buChar char="-"/>
                      </a:pPr>
                      <a:r>
                        <a:rPr lang="en-US" sz="1300" noProof="0" dirty="0"/>
                        <a:t>Their main </a:t>
                      </a:r>
                      <a:r>
                        <a:rPr lang="en-US" sz="1300" b="1" noProof="0" dirty="0"/>
                        <a:t>center of economics </a:t>
                      </a:r>
                      <a:r>
                        <a:rPr lang="en-US" sz="1300" noProof="0" dirty="0"/>
                        <a:t>interests is in Spain.</a:t>
                      </a:r>
                    </a:p>
                    <a:p>
                      <a:pPr marL="0" indent="0" algn="l">
                        <a:buFontTx/>
                        <a:buNone/>
                      </a:pPr>
                      <a:endParaRPr lang="en-US" sz="1300" noProof="0" dirty="0"/>
                    </a:p>
                    <a:p>
                      <a:pPr marL="0" indent="0" algn="l">
                        <a:buFontTx/>
                        <a:buNone/>
                      </a:pPr>
                      <a:r>
                        <a:rPr lang="en-US" sz="1300" noProof="0" dirty="0"/>
                        <a:t>Presumption of Spanish tax-residency when spouse and children are tax residents in Spain.</a:t>
                      </a:r>
                    </a:p>
                  </a:txBody>
                  <a:tcPr/>
                </a:tc>
                <a:extLst>
                  <a:ext uri="{0D108BD9-81ED-4DB2-BD59-A6C34878D82A}">
                    <a16:rowId xmlns:a16="http://schemas.microsoft.com/office/drawing/2014/main" val="3599297495"/>
                  </a:ext>
                </a:extLst>
              </a:tr>
            </a:tbl>
          </a:graphicData>
        </a:graphic>
      </p:graphicFrame>
    </p:spTree>
    <p:extLst>
      <p:ext uri="{BB962C8B-B14F-4D97-AF65-F5344CB8AC3E}">
        <p14:creationId xmlns:p14="http://schemas.microsoft.com/office/powerpoint/2010/main" val="3625240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6A161F47-20D0-4C86-8B77-9039A1A577CF}" type="slidenum">
              <a:rPr lang="en-GB" smtClean="0"/>
              <a:t>5</a:t>
            </a:fld>
            <a:endParaRPr lang="en-GB"/>
          </a:p>
        </p:txBody>
      </p:sp>
      <p:graphicFrame>
        <p:nvGraphicFramePr>
          <p:cNvPr id="9" name="תרשים 8">
            <a:extLst>
              <a:ext uri="{FF2B5EF4-FFF2-40B4-BE49-F238E27FC236}">
                <a16:creationId xmlns:a16="http://schemas.microsoft.com/office/drawing/2014/main" id="{645C1063-D3C3-F745-8F9E-465A303AFCCC}"/>
              </a:ext>
            </a:extLst>
          </p:cNvPr>
          <p:cNvGraphicFramePr/>
          <p:nvPr>
            <p:extLst>
              <p:ext uri="{D42A27DB-BD31-4B8C-83A1-F6EECF244321}">
                <p14:modId xmlns:p14="http://schemas.microsoft.com/office/powerpoint/2010/main" val="3383205169"/>
              </p:ext>
            </p:extLst>
          </p:nvPr>
        </p:nvGraphicFramePr>
        <p:xfrm>
          <a:off x="2162628" y="1568610"/>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3">
            <a:extLst>
              <a:ext uri="{FF2B5EF4-FFF2-40B4-BE49-F238E27FC236}">
                <a16:creationId xmlns:a16="http://schemas.microsoft.com/office/drawing/2014/main" id="{2B80D026-1334-562D-7FF3-A30ABF774C7A}"/>
              </a:ext>
            </a:extLst>
          </p:cNvPr>
          <p:cNvSpPr>
            <a:spLocks noGrp="1"/>
          </p:cNvSpPr>
          <p:nvPr>
            <p:ph type="title"/>
          </p:nvPr>
        </p:nvSpPr>
        <p:spPr>
          <a:xfrm>
            <a:off x="361234" y="534231"/>
            <a:ext cx="2030804" cy="259462"/>
          </a:xfrm>
        </p:spPr>
        <p:txBody>
          <a:bodyPr>
            <a:noAutofit/>
          </a:bodyPr>
          <a:lstStyle/>
          <a:p>
            <a:r>
              <a:rPr lang="en-US" sz="2000" b="1" dirty="0">
                <a:latin typeface="+mn-lt"/>
              </a:rPr>
              <a:t>Figure 2 </a:t>
            </a:r>
            <a:br>
              <a:rPr lang="en-US" sz="2000" b="1" dirty="0">
                <a:latin typeface="+mn-lt"/>
              </a:rPr>
            </a:br>
            <a:endParaRPr lang="en-GB" sz="2000" b="1" dirty="0">
              <a:latin typeface="+mn-lt"/>
            </a:endParaRPr>
          </a:p>
        </p:txBody>
      </p:sp>
      <p:sp>
        <p:nvSpPr>
          <p:cNvPr id="11" name="Title 3">
            <a:extLst>
              <a:ext uri="{FF2B5EF4-FFF2-40B4-BE49-F238E27FC236}">
                <a16:creationId xmlns:a16="http://schemas.microsoft.com/office/drawing/2014/main" id="{0D128475-C322-D348-91D1-436F0BEF25B8}"/>
              </a:ext>
            </a:extLst>
          </p:cNvPr>
          <p:cNvSpPr txBox="1">
            <a:spLocks/>
          </p:cNvSpPr>
          <p:nvPr/>
        </p:nvSpPr>
        <p:spPr>
          <a:xfrm>
            <a:off x="1259358" y="5632610"/>
            <a:ext cx="8293059" cy="49730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3200" kern="1200">
                <a:solidFill>
                  <a:schemeClr val="bg1"/>
                </a:solidFill>
                <a:latin typeface="Arial" panose="020B0604020202020204" pitchFamily="34" charset="0"/>
                <a:ea typeface="+mj-ea"/>
                <a:cs typeface="Arial" panose="020B0604020202020204" pitchFamily="34" charset="0"/>
              </a:defRPr>
            </a:lvl1pPr>
          </a:lstStyle>
          <a:p>
            <a:r>
              <a:rPr lang="en-US" sz="1300" b="1" i="1" dirty="0">
                <a:solidFill>
                  <a:srgbClr val="585757"/>
                </a:solidFill>
                <a:latin typeface="Roboto-MediumItalic"/>
              </a:rPr>
              <a:t>Source</a:t>
            </a:r>
            <a:r>
              <a:rPr lang="en-US" sz="1300" i="1" dirty="0">
                <a:solidFill>
                  <a:srgbClr val="585757"/>
                </a:solidFill>
                <a:latin typeface="Roboto-MediumItalic"/>
              </a:rPr>
              <a:t>: </a:t>
            </a:r>
            <a:r>
              <a:rPr lang="en-US" sz="1300" dirty="0">
                <a:solidFill>
                  <a:srgbClr val="585757"/>
                </a:solidFill>
                <a:latin typeface="Roboto-Regular"/>
              </a:rPr>
              <a:t>EU Tax Observatory; see Appendix Table A1 for more detailed information on individual regimes.</a:t>
            </a:r>
            <a:endParaRPr lang="en-GB" sz="1300" b="1" dirty="0">
              <a:solidFill>
                <a:srgbClr val="FF0000"/>
              </a:solidFill>
              <a:latin typeface="+mn-lt"/>
            </a:endParaRPr>
          </a:p>
        </p:txBody>
      </p:sp>
      <p:sp>
        <p:nvSpPr>
          <p:cNvPr id="12" name="Title 3">
            <a:extLst>
              <a:ext uri="{FF2B5EF4-FFF2-40B4-BE49-F238E27FC236}">
                <a16:creationId xmlns:a16="http://schemas.microsoft.com/office/drawing/2014/main" id="{64D83C78-A00F-5A11-7ED5-BF58D8548A43}"/>
              </a:ext>
            </a:extLst>
          </p:cNvPr>
          <p:cNvSpPr txBox="1">
            <a:spLocks/>
          </p:cNvSpPr>
          <p:nvPr/>
        </p:nvSpPr>
        <p:spPr>
          <a:xfrm>
            <a:off x="414498" y="726106"/>
            <a:ext cx="8293059" cy="49730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3200" kern="1200">
                <a:solidFill>
                  <a:schemeClr val="bg1"/>
                </a:solidFill>
                <a:latin typeface="Arial" panose="020B0604020202020204" pitchFamily="34" charset="0"/>
                <a:ea typeface="+mj-ea"/>
                <a:cs typeface="Arial" panose="020B0604020202020204" pitchFamily="34" charset="0"/>
              </a:defRPr>
            </a:lvl1pPr>
          </a:lstStyle>
          <a:p>
            <a:r>
              <a:rPr lang="en-US" sz="1400" b="1" dirty="0">
                <a:latin typeface="+mn-lt"/>
              </a:rPr>
              <a:t>Number of specific personal income tax schemes to new residents in the European Union since 1994</a:t>
            </a:r>
            <a:endParaRPr lang="en-GB" sz="1400" b="1" dirty="0">
              <a:latin typeface="+mn-lt"/>
            </a:endParaRPr>
          </a:p>
        </p:txBody>
      </p:sp>
    </p:spTree>
    <p:extLst>
      <p:ext uri="{BB962C8B-B14F-4D97-AF65-F5344CB8AC3E}">
        <p14:creationId xmlns:p14="http://schemas.microsoft.com/office/powerpoint/2010/main" val="1682169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nl-NL" b="1" dirty="0">
                <a:latin typeface="+mn-lt"/>
              </a:rPr>
              <a:t>Preferential Tax Regime </a:t>
            </a:r>
            <a:endParaRPr lang="en-GB" b="1" dirty="0">
              <a:latin typeface="+mn-lt"/>
            </a:endParaRPr>
          </a:p>
        </p:txBody>
      </p:sp>
      <p:sp>
        <p:nvSpPr>
          <p:cNvPr id="7" name="Slide Number Placeholder 6"/>
          <p:cNvSpPr>
            <a:spLocks noGrp="1"/>
          </p:cNvSpPr>
          <p:nvPr>
            <p:ph type="sldNum" sz="quarter" idx="12"/>
          </p:nvPr>
        </p:nvSpPr>
        <p:spPr/>
        <p:txBody>
          <a:bodyPr/>
          <a:lstStyle/>
          <a:p>
            <a:fld id="{6A161F47-20D0-4C86-8B77-9039A1A577CF}" type="slidenum">
              <a:rPr lang="en-GB" smtClean="0"/>
              <a:t>6</a:t>
            </a:fld>
            <a:endParaRPr lang="en-GB"/>
          </a:p>
        </p:txBody>
      </p:sp>
      <p:graphicFrame>
        <p:nvGraphicFramePr>
          <p:cNvPr id="20" name="Table 7">
            <a:extLst>
              <a:ext uri="{FF2B5EF4-FFF2-40B4-BE49-F238E27FC236}">
                <a16:creationId xmlns:a16="http://schemas.microsoft.com/office/drawing/2014/main" id="{D6D113A8-7F32-8C22-C300-786FCBB38871}"/>
              </a:ext>
            </a:extLst>
          </p:cNvPr>
          <p:cNvGraphicFramePr>
            <a:graphicFrameLocks noGrp="1"/>
          </p:cNvGraphicFramePr>
          <p:nvPr>
            <p:extLst>
              <p:ext uri="{D42A27DB-BD31-4B8C-83A1-F6EECF244321}">
                <p14:modId xmlns:p14="http://schemas.microsoft.com/office/powerpoint/2010/main" val="102699392"/>
              </p:ext>
            </p:extLst>
          </p:nvPr>
        </p:nvGraphicFramePr>
        <p:xfrm>
          <a:off x="1229645" y="1405971"/>
          <a:ext cx="8786037" cy="4754880"/>
        </p:xfrm>
        <a:graphic>
          <a:graphicData uri="http://schemas.openxmlformats.org/drawingml/2006/table">
            <a:tbl>
              <a:tblPr firstRow="1" bandRow="1">
                <a:tableStyleId>{5C22544A-7EE6-4342-B048-85BDC9FD1C3A}</a:tableStyleId>
              </a:tblPr>
              <a:tblGrid>
                <a:gridCol w="1362516">
                  <a:extLst>
                    <a:ext uri="{9D8B030D-6E8A-4147-A177-3AD203B41FA5}">
                      <a16:colId xmlns:a16="http://schemas.microsoft.com/office/drawing/2014/main" val="4170354378"/>
                    </a:ext>
                  </a:extLst>
                </a:gridCol>
                <a:gridCol w="2118980">
                  <a:extLst>
                    <a:ext uri="{9D8B030D-6E8A-4147-A177-3AD203B41FA5}">
                      <a16:colId xmlns:a16="http://schemas.microsoft.com/office/drawing/2014/main" val="3909752297"/>
                    </a:ext>
                  </a:extLst>
                </a:gridCol>
                <a:gridCol w="1740748">
                  <a:extLst>
                    <a:ext uri="{9D8B030D-6E8A-4147-A177-3AD203B41FA5}">
                      <a16:colId xmlns:a16="http://schemas.microsoft.com/office/drawing/2014/main" val="2324786826"/>
                    </a:ext>
                  </a:extLst>
                </a:gridCol>
                <a:gridCol w="1740748">
                  <a:extLst>
                    <a:ext uri="{9D8B030D-6E8A-4147-A177-3AD203B41FA5}">
                      <a16:colId xmlns:a16="http://schemas.microsoft.com/office/drawing/2014/main" val="3613865101"/>
                    </a:ext>
                  </a:extLst>
                </a:gridCol>
                <a:gridCol w="1823045">
                  <a:extLst>
                    <a:ext uri="{9D8B030D-6E8A-4147-A177-3AD203B41FA5}">
                      <a16:colId xmlns:a16="http://schemas.microsoft.com/office/drawing/2014/main" val="1801584667"/>
                    </a:ext>
                  </a:extLst>
                </a:gridCol>
              </a:tblGrid>
              <a:tr h="560583">
                <a:tc>
                  <a:txBody>
                    <a:bodyPr/>
                    <a:lstStyle/>
                    <a:p>
                      <a:r>
                        <a:rPr lang="en-US"/>
                        <a:t>Germany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solidFill>
                            <a:schemeClr val="bg1"/>
                          </a:solidFill>
                          <a:latin typeface="Arial" panose="020B0604020202020204" pitchFamily="34" charset="0"/>
                          <a:cs typeface="Arial" panose="020B0604020202020204" pitchFamily="34" charset="0"/>
                        </a:rPr>
                        <a:t>Israel</a:t>
                      </a:r>
                      <a:r>
                        <a:rPr lang="en-GB" u="sng" dirty="0">
                          <a:solidFill>
                            <a:schemeClr val="tx1"/>
                          </a:solidFill>
                          <a:latin typeface="Arial" panose="020B0604020202020204" pitchFamily="34" charset="0"/>
                          <a:cs typeface="Arial" panose="020B0604020202020204" pitchFamily="34" charset="0"/>
                        </a:rPr>
                        <a:t> </a:t>
                      </a:r>
                      <a:endParaRPr lang="en-US" u="sng" dirty="0">
                        <a:solidFill>
                          <a:schemeClr val="tx1"/>
                        </a:solidFill>
                        <a:latin typeface="Arial" panose="020B0604020202020204" pitchFamily="34" charset="0"/>
                        <a:cs typeface="Arial" panose="020B0604020202020204" pitchFamily="34" charset="0"/>
                      </a:endParaRPr>
                    </a:p>
                    <a:p>
                      <a:endParaRPr lang="en-US" dirty="0"/>
                    </a:p>
                  </a:txBody>
                  <a:tcPr/>
                </a:tc>
                <a:tc>
                  <a:txBody>
                    <a:bodyPr/>
                    <a:lstStyle/>
                    <a:p>
                      <a:r>
                        <a:rPr lang="en-GB" u="none">
                          <a:solidFill>
                            <a:schemeClr val="bg1"/>
                          </a:solidFill>
                          <a:latin typeface="Arial" panose="020B0604020202020204" pitchFamily="34" charset="0"/>
                          <a:cs typeface="Arial" panose="020B0604020202020204" pitchFamily="34" charset="0"/>
                        </a:rPr>
                        <a:t>Italy</a:t>
                      </a:r>
                      <a:endParaRPr lang="en-US" u="none">
                        <a:solidFill>
                          <a:schemeClr val="bg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none">
                          <a:solidFill>
                            <a:schemeClr val="bg1"/>
                          </a:solidFill>
                          <a:latin typeface="Arial" panose="020B0604020202020204" pitchFamily="34" charset="0"/>
                          <a:cs typeface="Arial" panose="020B0604020202020204" pitchFamily="34" charset="0"/>
                        </a:rPr>
                        <a:t>Netherlands</a:t>
                      </a:r>
                      <a:endParaRPr lang="en-US" u="none">
                        <a:solidFill>
                          <a:schemeClr val="bg1"/>
                        </a:solidFill>
                      </a:endParaRPr>
                    </a:p>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u="none">
                          <a:solidFill>
                            <a:schemeClr val="bg1"/>
                          </a:solidFill>
                          <a:latin typeface="Arial" panose="020B0604020202020204" pitchFamily="34" charset="0"/>
                          <a:cs typeface="Arial" panose="020B0604020202020204" pitchFamily="34" charset="0"/>
                        </a:rPr>
                        <a:t>Spain</a:t>
                      </a:r>
                      <a:endParaRPr lang="en-US" u="none">
                        <a:solidFill>
                          <a:schemeClr val="bg1"/>
                        </a:solidFill>
                        <a:latin typeface="Arial" panose="020B0604020202020204" pitchFamily="34" charset="0"/>
                        <a:cs typeface="Arial" panose="020B0604020202020204" pitchFamily="34" charset="0"/>
                      </a:endParaRPr>
                    </a:p>
                    <a:p>
                      <a:endParaRPr lang="en-US"/>
                    </a:p>
                  </a:txBody>
                  <a:tcPr/>
                </a:tc>
                <a:extLst>
                  <a:ext uri="{0D108BD9-81ED-4DB2-BD59-A6C34878D82A}">
                    <a16:rowId xmlns:a16="http://schemas.microsoft.com/office/drawing/2014/main" val="789257295"/>
                  </a:ext>
                </a:extLst>
              </a:tr>
              <a:tr h="40842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62626"/>
                          </a:solidFill>
                          <a:effectLst/>
                          <a:uLnTx/>
                          <a:uFillTx/>
                          <a:latin typeface="+mn-lt"/>
                          <a:ea typeface="+mn-ea"/>
                          <a:cs typeface="+mn-cs"/>
                        </a:rPr>
                        <a:t>Are you joking!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262626"/>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262626"/>
                          </a:solidFill>
                          <a:effectLst/>
                          <a:uLnTx/>
                          <a:uFillTx/>
                          <a:latin typeface="+mn-lt"/>
                          <a:ea typeface="+mn-ea"/>
                          <a:cs typeface="+mn-cs"/>
                        </a:rPr>
                        <a:t>Instead: </a:t>
                      </a:r>
                      <a:r>
                        <a:rPr kumimoji="0" lang="en-US" sz="1100" b="0" i="0" u="none" strike="noStrike" kern="1200" cap="none" spc="0" normalizeH="0" baseline="0" noProof="0" dirty="0">
                          <a:ln>
                            <a:noFill/>
                          </a:ln>
                          <a:solidFill>
                            <a:srgbClr val="262626"/>
                          </a:solidFill>
                          <a:effectLst/>
                          <a:uLnTx/>
                          <a:uFillTx/>
                          <a:latin typeface="+mn-lt"/>
                          <a:ea typeface="+mn-ea"/>
                          <a:cs typeface="+mn-cs"/>
                        </a:rPr>
                        <a:t>Many rules against preferential tax regimes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262626"/>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r>
                        <a:rPr lang="en-US" sz="1200" b="1" dirty="0"/>
                        <a:t>New Immigrants </a:t>
                      </a:r>
                      <a:r>
                        <a:rPr lang="en-US" sz="1200" dirty="0"/>
                        <a:t>and </a:t>
                      </a:r>
                      <a:r>
                        <a:rPr lang="en-US" sz="1200" b="1" dirty="0"/>
                        <a:t>Long-Absent Returning Resident</a:t>
                      </a:r>
                      <a:r>
                        <a:rPr lang="en-US" sz="1200" dirty="0"/>
                        <a:t> (individual who stayed</a:t>
                      </a:r>
                      <a:r>
                        <a:rPr lang="en-US" sz="1200" baseline="0" dirty="0"/>
                        <a:t> outside Israel for more than 10 years) </a:t>
                      </a:r>
                      <a:r>
                        <a:rPr lang="en-US" sz="1200" dirty="0"/>
                        <a:t>are entitled to exemption from Israeli tax and reporting on non-Israeli sourced income and on capital gains from the sale of non-Israeli assets for a 10-year period from the date of their relocation to Israel. </a:t>
                      </a:r>
                    </a:p>
                    <a:p>
                      <a:endParaRPr lang="en-US" sz="1200" b="1" dirty="0"/>
                    </a:p>
                    <a:p>
                      <a:r>
                        <a:rPr lang="en-US" sz="1200" b="1" dirty="0"/>
                        <a:t>Returning Residents</a:t>
                      </a:r>
                      <a:r>
                        <a:rPr lang="en-US" sz="1200" b="1" baseline="0" dirty="0"/>
                        <a:t> (individuals who returned to Israel after more than 6 years) </a:t>
                      </a:r>
                      <a:r>
                        <a:rPr lang="en-US" sz="1200" dirty="0"/>
                        <a:t>are entitled to a reduced</a:t>
                      </a:r>
                      <a:r>
                        <a:rPr lang="en-US" sz="1200" baseline="0" dirty="0"/>
                        <a:t> exemption regime.</a:t>
                      </a:r>
                      <a:endParaRPr lang="en-US" sz="1200" dirty="0"/>
                    </a:p>
                  </a:txBody>
                  <a:tcPr/>
                </a:tc>
                <a:tc>
                  <a:txBody>
                    <a:bodyPr/>
                    <a:lstStyle/>
                    <a:p>
                      <a:pPr algn="l"/>
                      <a:r>
                        <a:rPr lang="en-US" sz="1100" b="1" dirty="0"/>
                        <a:t>1. The “New Tax Resident “ (“NTR”) regime  </a:t>
                      </a:r>
                    </a:p>
                    <a:p>
                      <a:pPr marL="0" indent="0" algn="l">
                        <a:buFontTx/>
                        <a:buNone/>
                      </a:pPr>
                      <a:r>
                        <a:rPr lang="en-US" sz="1100" dirty="0"/>
                        <a:t>Foreign source income, as well as capital gains realized on foreign investments and other asset disposals, are subject to an annual flat tax of EUR 100,000 for up to 15 years. </a:t>
                      </a:r>
                    </a:p>
                    <a:p>
                      <a:pPr marL="0" indent="0" algn="l">
                        <a:buFontTx/>
                        <a:buNone/>
                      </a:pPr>
                      <a:r>
                        <a:rPr lang="en-US" sz="1100" b="1" dirty="0"/>
                        <a:t>2. The “Inbound workers” regime</a:t>
                      </a:r>
                      <a:r>
                        <a:rPr lang="en-US" sz="1100" dirty="0"/>
                        <a:t>. </a:t>
                      </a:r>
                    </a:p>
                    <a:p>
                      <a:pPr marL="0" indent="0" algn="l">
                        <a:buFontTx/>
                        <a:buNone/>
                      </a:pPr>
                      <a:r>
                        <a:rPr lang="en-US" sz="1100" dirty="0"/>
                        <a:t>From 70% to 90% Tax Exemption applies to employment, self-employment income or business income realized by new tax resident individuals in Italy. </a:t>
                      </a:r>
                    </a:p>
                    <a:p>
                      <a:pPr marL="0" indent="0" algn="l">
                        <a:buFontTx/>
                        <a:buNone/>
                      </a:pPr>
                      <a:r>
                        <a:rPr lang="en-US" sz="1100" b="1" dirty="0"/>
                        <a:t>3. Other preferential tax regimes.</a:t>
                      </a:r>
                    </a:p>
                    <a:p>
                      <a:pPr marL="0" indent="0" algn="l">
                        <a:buFontTx/>
                        <a:buNone/>
                      </a:pPr>
                      <a:endParaRPr lang="en-US" sz="1100" b="0" dirty="0"/>
                    </a:p>
                    <a:p>
                      <a:pPr marL="0" indent="0" algn="l">
                        <a:buFontTx/>
                        <a:buNone/>
                      </a:pPr>
                      <a:r>
                        <a:rPr lang="en-US" sz="1100" b="0" dirty="0"/>
                        <a:t>All these regimes will be applicable under certain conditions.</a:t>
                      </a:r>
                    </a:p>
                  </a:txBody>
                  <a:tcPr/>
                </a:tc>
                <a:tc>
                  <a:txBody>
                    <a:bodyPr/>
                    <a:lstStyle/>
                    <a:p>
                      <a:r>
                        <a:rPr lang="en-US" sz="1100" dirty="0"/>
                        <a:t>30% ruling provides 30% of employment remuneration tax free, up to a maximum (from 2023) and possible treatment as partial non-resident.</a:t>
                      </a:r>
                    </a:p>
                  </a:txBody>
                  <a:tcPr/>
                </a:tc>
                <a:tc>
                  <a:txBody>
                    <a:bodyPr/>
                    <a:lstStyle/>
                    <a:p>
                      <a:pPr algn="l"/>
                      <a:r>
                        <a:rPr lang="en-US" sz="1100" b="1" noProof="0" dirty="0"/>
                        <a:t>Impatriate regime</a:t>
                      </a:r>
                    </a:p>
                    <a:p>
                      <a:pPr algn="l"/>
                      <a:r>
                        <a:rPr lang="en-US" sz="1100" noProof="0" dirty="0"/>
                        <a:t>Individuals are not taxed on a worldwide basis as ordinary Spanish tax residents but as nonresident: </a:t>
                      </a:r>
                      <a:r>
                        <a:rPr lang="en-US" sz="1100" b="1" noProof="0" dirty="0"/>
                        <a:t>taxed only on their Spanish income and assets (except employment income</a:t>
                      </a:r>
                      <a:r>
                        <a:rPr lang="en-US" sz="1100" noProof="0" dirty="0"/>
                        <a:t>). Also, they are only subject to </a:t>
                      </a:r>
                      <a:r>
                        <a:rPr lang="en-US" sz="1100" b="1" noProof="0" dirty="0"/>
                        <a:t>wealth tax on their Spanish assets </a:t>
                      </a:r>
                      <a:r>
                        <a:rPr lang="en-US" sz="1100" noProof="0" dirty="0"/>
                        <a:t>and rights. </a:t>
                      </a:r>
                    </a:p>
                    <a:p>
                      <a:pPr algn="l"/>
                      <a:endParaRPr lang="en-US" sz="1100" noProof="0" dirty="0"/>
                    </a:p>
                    <a:p>
                      <a:pPr algn="l"/>
                      <a:r>
                        <a:rPr lang="en-US" sz="1100" noProof="0" dirty="0"/>
                        <a:t>The regime is applicable under certain conditions.  </a:t>
                      </a:r>
                    </a:p>
                    <a:p>
                      <a:pPr algn="l"/>
                      <a:endParaRPr lang="en-US" sz="1100" noProof="0" dirty="0"/>
                    </a:p>
                    <a:p>
                      <a:pPr algn="l"/>
                      <a:r>
                        <a:rPr lang="en-US" sz="1100" noProof="0" dirty="0"/>
                        <a:t>Draft legislation already approved by Parliament expanding the regime no only to employees and directors of a Spanish entity but to </a:t>
                      </a:r>
                      <a:r>
                        <a:rPr lang="en-US" sz="1100" b="1" noProof="0" dirty="0"/>
                        <a:t>digital nomads and investors</a:t>
                      </a:r>
                      <a:r>
                        <a:rPr lang="en-US" sz="1100" noProof="0" dirty="0"/>
                        <a:t>.</a:t>
                      </a:r>
                    </a:p>
                  </a:txBody>
                  <a:tcPr/>
                </a:tc>
                <a:extLst>
                  <a:ext uri="{0D108BD9-81ED-4DB2-BD59-A6C34878D82A}">
                    <a16:rowId xmlns:a16="http://schemas.microsoft.com/office/drawing/2014/main" val="3599297495"/>
                  </a:ext>
                </a:extLst>
              </a:tr>
            </a:tbl>
          </a:graphicData>
        </a:graphic>
      </p:graphicFrame>
    </p:spTree>
    <p:extLst>
      <p:ext uri="{BB962C8B-B14F-4D97-AF65-F5344CB8AC3E}">
        <p14:creationId xmlns:p14="http://schemas.microsoft.com/office/powerpoint/2010/main" val="98408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6A161F47-20D0-4C86-8B77-9039A1A577CF}" type="slidenum">
              <a:rPr lang="en-GB" smtClean="0"/>
              <a:t>7</a:t>
            </a:fld>
            <a:endParaRPr lang="en-GB"/>
          </a:p>
        </p:txBody>
      </p:sp>
      <p:sp>
        <p:nvSpPr>
          <p:cNvPr id="2" name="Rectangle 11">
            <a:extLst>
              <a:ext uri="{FF2B5EF4-FFF2-40B4-BE49-F238E27FC236}">
                <a16:creationId xmlns:a16="http://schemas.microsoft.com/office/drawing/2014/main" id="{2BD98A9C-2BD6-0609-74C8-05142E70CDEF}"/>
              </a:ext>
            </a:extLst>
          </p:cNvPr>
          <p:cNvSpPr/>
          <p:nvPr/>
        </p:nvSpPr>
        <p:spPr>
          <a:xfrm>
            <a:off x="1905000" y="1417638"/>
            <a:ext cx="8216900" cy="400110"/>
          </a:xfrm>
          <a:prstGeom prst="rect">
            <a:avLst/>
          </a:prstGeom>
        </p:spPr>
        <p:txBody>
          <a:bodyPr wrap="square">
            <a:spAutoFit/>
          </a:bodyPr>
          <a:lstStyle/>
          <a:p>
            <a:pPr marL="9525" algn="ctr">
              <a:spcBef>
                <a:spcPts val="225"/>
              </a:spcBef>
              <a:tabLst>
                <a:tab pos="118586" algn="l"/>
              </a:tabLst>
            </a:pPr>
            <a:r>
              <a:rPr lang="en-US" sz="2000" b="1" i="1">
                <a:latin typeface="Arial" panose="020B0604020202020204" pitchFamily="34" charset="0"/>
                <a:ea typeface="Verdana" panose="020B0604030504040204" pitchFamily="34" charset="0"/>
                <a:cs typeface="Arial" panose="020B0604020202020204" pitchFamily="34" charset="0"/>
              </a:rPr>
              <a:t>Tax ruling no. 621 of 23 September 2021</a:t>
            </a:r>
          </a:p>
        </p:txBody>
      </p:sp>
      <p:pic>
        <p:nvPicPr>
          <p:cNvPr id="3" name="Elemento grafico 2" descr="Programmatore (maschile) con riempimento a tinta unita">
            <a:extLst>
              <a:ext uri="{FF2B5EF4-FFF2-40B4-BE49-F238E27FC236}">
                <a16:creationId xmlns:a16="http://schemas.microsoft.com/office/drawing/2014/main" id="{6B26551D-B390-8803-5192-5C383511DBE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79313" y="4595642"/>
            <a:ext cx="914400" cy="914400"/>
          </a:xfrm>
          <a:prstGeom prst="rect">
            <a:avLst/>
          </a:prstGeom>
        </p:spPr>
      </p:pic>
      <p:cxnSp>
        <p:nvCxnSpPr>
          <p:cNvPr id="5" name="Connettore diritto 4">
            <a:extLst>
              <a:ext uri="{FF2B5EF4-FFF2-40B4-BE49-F238E27FC236}">
                <a16:creationId xmlns:a16="http://schemas.microsoft.com/office/drawing/2014/main" id="{49ABF5E0-2C45-420F-599D-06A6117EB63D}"/>
              </a:ext>
            </a:extLst>
          </p:cNvPr>
          <p:cNvCxnSpPr>
            <a:cxnSpLocks/>
          </p:cNvCxnSpPr>
          <p:nvPr/>
        </p:nvCxnSpPr>
        <p:spPr>
          <a:xfrm>
            <a:off x="4011601" y="2476258"/>
            <a:ext cx="0" cy="3357827"/>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pic>
        <p:nvPicPr>
          <p:cNvPr id="8" name="Immagine 7">
            <a:extLst>
              <a:ext uri="{FF2B5EF4-FFF2-40B4-BE49-F238E27FC236}">
                <a16:creationId xmlns:a16="http://schemas.microsoft.com/office/drawing/2014/main" id="{2D99C1A6-DB45-78FC-AF11-01DE2F201FD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820086" y="2502510"/>
            <a:ext cx="670560" cy="447040"/>
          </a:xfrm>
          <a:prstGeom prst="rect">
            <a:avLst/>
          </a:prstGeom>
        </p:spPr>
      </p:pic>
      <p:pic>
        <p:nvPicPr>
          <p:cNvPr id="10" name="Elemento grafico 9" descr="Fabbrica con riempimento a tinta unita">
            <a:extLst>
              <a:ext uri="{FF2B5EF4-FFF2-40B4-BE49-F238E27FC236}">
                <a16:creationId xmlns:a16="http://schemas.microsoft.com/office/drawing/2014/main" id="{3633C303-BF5B-64F1-CE25-76CD189D107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17591" y="3240770"/>
            <a:ext cx="914400" cy="914400"/>
          </a:xfrm>
          <a:prstGeom prst="rect">
            <a:avLst/>
          </a:prstGeom>
        </p:spPr>
      </p:pic>
      <p:sp>
        <p:nvSpPr>
          <p:cNvPr id="11" name="CasellaDiTesto 10">
            <a:extLst>
              <a:ext uri="{FF2B5EF4-FFF2-40B4-BE49-F238E27FC236}">
                <a16:creationId xmlns:a16="http://schemas.microsoft.com/office/drawing/2014/main" id="{10179D0D-9D7E-FD9E-3172-0A101119F6FD}"/>
              </a:ext>
            </a:extLst>
          </p:cNvPr>
          <p:cNvSpPr txBox="1"/>
          <p:nvPr/>
        </p:nvSpPr>
        <p:spPr>
          <a:xfrm>
            <a:off x="4701541" y="4385800"/>
            <a:ext cx="1119333" cy="307777"/>
          </a:xfrm>
          <a:prstGeom prst="rect">
            <a:avLst/>
          </a:prstGeom>
          <a:noFill/>
        </p:spPr>
        <p:txBody>
          <a:bodyPr wrap="square">
            <a:spAutoFit/>
          </a:bodyPr>
          <a:lstStyle/>
          <a:p>
            <a:r>
              <a:rPr lang="it-IT" sz="1400" i="1" err="1">
                <a:latin typeface="Arial" panose="020B0604020202020204" pitchFamily="34" charset="0"/>
                <a:ea typeface="Verdana" panose="020B0604030504040204" pitchFamily="34" charset="0"/>
                <a:cs typeface="Arial" panose="020B0604020202020204" pitchFamily="34" charset="0"/>
              </a:rPr>
              <a:t>Employee</a:t>
            </a:r>
            <a:endParaRPr lang="it-IT" sz="1400" i="1">
              <a:latin typeface="Arial" panose="020B0604020202020204" pitchFamily="34" charset="0"/>
              <a:ea typeface="Verdana" panose="020B060403050404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FA16B1AC-B7BF-8DC5-218B-54595DA48419}"/>
              </a:ext>
            </a:extLst>
          </p:cNvPr>
          <p:cNvSpPr txBox="1"/>
          <p:nvPr/>
        </p:nvSpPr>
        <p:spPr>
          <a:xfrm>
            <a:off x="2265422" y="3031866"/>
            <a:ext cx="1030589" cy="307777"/>
          </a:xfrm>
          <a:prstGeom prst="rect">
            <a:avLst/>
          </a:prstGeom>
          <a:noFill/>
        </p:spPr>
        <p:txBody>
          <a:bodyPr wrap="square">
            <a:spAutoFit/>
          </a:bodyPr>
          <a:lstStyle/>
          <a:p>
            <a:r>
              <a:rPr lang="it-IT" sz="1400" i="1" err="1">
                <a:latin typeface="Arial" panose="020B0604020202020204" pitchFamily="34" charset="0"/>
                <a:ea typeface="Verdana" panose="020B0604030504040204" pitchFamily="34" charset="0"/>
                <a:cs typeface="Arial" panose="020B0604020202020204" pitchFamily="34" charset="0"/>
              </a:rPr>
              <a:t>Employer</a:t>
            </a:r>
            <a:endParaRPr lang="it-IT" sz="1400" i="1">
              <a:latin typeface="Arial" panose="020B0604020202020204" pitchFamily="34" charset="0"/>
              <a:ea typeface="Verdana" panose="020B0604030504040204" pitchFamily="34" charset="0"/>
              <a:cs typeface="Arial" panose="020B0604020202020204" pitchFamily="34" charset="0"/>
            </a:endParaRPr>
          </a:p>
        </p:txBody>
      </p:sp>
      <p:sp>
        <p:nvSpPr>
          <p:cNvPr id="13" name="CasellaDiTesto 12">
            <a:extLst>
              <a:ext uri="{FF2B5EF4-FFF2-40B4-BE49-F238E27FC236}">
                <a16:creationId xmlns:a16="http://schemas.microsoft.com/office/drawing/2014/main" id="{17B98129-ED4B-D3D8-4113-430DB5FEF3CE}"/>
              </a:ext>
            </a:extLst>
          </p:cNvPr>
          <p:cNvSpPr txBox="1"/>
          <p:nvPr/>
        </p:nvSpPr>
        <p:spPr>
          <a:xfrm>
            <a:off x="1524001" y="4397862"/>
            <a:ext cx="2510107" cy="1815882"/>
          </a:xfrm>
          <a:prstGeom prst="rect">
            <a:avLst/>
          </a:prstGeom>
          <a:noFill/>
        </p:spPr>
        <p:txBody>
          <a:bodyPr wrap="square">
            <a:spAutoFit/>
          </a:bodyPr>
          <a:lstStyle/>
          <a:p>
            <a:pPr marL="285750" indent="-285750">
              <a:buClr>
                <a:schemeClr val="accent1"/>
              </a:buClr>
              <a:buFont typeface="Arial" panose="020B0604020202020204" pitchFamily="34" charset="0"/>
              <a:buChar char="•"/>
            </a:pPr>
            <a:r>
              <a:rPr lang="it-IT" sz="1600" i="1" dirty="0">
                <a:latin typeface="Arial" panose="020B0604020202020204" pitchFamily="34" charset="0"/>
                <a:ea typeface="Verdana" panose="020B0604030504040204" pitchFamily="34" charset="0"/>
                <a:cs typeface="Arial" panose="020B0604020202020204" pitchFamily="34" charset="0"/>
              </a:rPr>
              <a:t>Transfer of the tax res to Italy</a:t>
            </a:r>
          </a:p>
          <a:p>
            <a:pPr marL="285750" indent="-285750">
              <a:buClr>
                <a:schemeClr val="accent1"/>
              </a:buClr>
              <a:buFont typeface="Arial" panose="020B0604020202020204" pitchFamily="34" charset="0"/>
              <a:buChar char="•"/>
            </a:pPr>
            <a:r>
              <a:rPr lang="it-IT" sz="1600" i="1" dirty="0">
                <a:latin typeface="Arial" panose="020B0604020202020204" pitchFamily="34" charset="0"/>
                <a:ea typeface="Verdana" panose="020B0604030504040204" pitchFamily="34" charset="0"/>
                <a:cs typeface="Arial" panose="020B0604020202020204" pitchFamily="34" charset="0"/>
              </a:rPr>
              <a:t>Work for an </a:t>
            </a:r>
            <a:r>
              <a:rPr lang="it-IT" sz="1600" i="1" dirty="0" err="1">
                <a:latin typeface="Arial" panose="020B0604020202020204" pitchFamily="34" charset="0"/>
                <a:ea typeface="Verdana" panose="020B0604030504040204" pitchFamily="34" charset="0"/>
                <a:cs typeface="Arial" panose="020B0604020202020204" pitchFamily="34" charset="0"/>
              </a:rPr>
              <a:t>Italian</a:t>
            </a:r>
            <a:r>
              <a:rPr lang="it-IT" sz="1600" i="1" dirty="0">
                <a:latin typeface="Arial" panose="020B0604020202020204" pitchFamily="34" charset="0"/>
                <a:ea typeface="Verdana" panose="020B0604030504040204" pitchFamily="34" charset="0"/>
                <a:cs typeface="Arial" panose="020B0604020202020204" pitchFamily="34" charset="0"/>
              </a:rPr>
              <a:t> Company</a:t>
            </a:r>
          </a:p>
          <a:p>
            <a:pPr marL="285750" indent="-285750">
              <a:buClr>
                <a:schemeClr val="accent1"/>
              </a:buClr>
              <a:buFont typeface="Arial" panose="020B0604020202020204" pitchFamily="34" charset="0"/>
              <a:buChar char="•"/>
            </a:pPr>
            <a:r>
              <a:rPr lang="it-IT" sz="1600" i="1" dirty="0" err="1">
                <a:latin typeface="Arial" panose="020B0604020202020204" pitchFamily="34" charset="0"/>
                <a:ea typeface="Verdana" panose="020B0604030504040204" pitchFamily="34" charset="0"/>
                <a:cs typeface="Arial" panose="020B0604020202020204" pitchFamily="34" charset="0"/>
              </a:rPr>
              <a:t>Request</a:t>
            </a:r>
            <a:r>
              <a:rPr lang="it-IT" sz="1600" i="1" dirty="0">
                <a:latin typeface="Arial" panose="020B0604020202020204" pitchFamily="34" charset="0"/>
                <a:ea typeface="Verdana" panose="020B0604030504040204" pitchFamily="34" charset="0"/>
                <a:cs typeface="Arial" panose="020B0604020202020204" pitchFamily="34" charset="0"/>
              </a:rPr>
              <a:t> to </a:t>
            </a:r>
            <a:r>
              <a:rPr lang="it-IT" sz="1600" i="1" dirty="0" err="1">
                <a:latin typeface="Arial" panose="020B0604020202020204" pitchFamily="34" charset="0"/>
                <a:ea typeface="Verdana" panose="020B0604030504040204" pitchFamily="34" charset="0"/>
                <a:cs typeface="Arial" panose="020B0604020202020204" pitchFamily="34" charset="0"/>
              </a:rPr>
              <a:t>apply</a:t>
            </a:r>
            <a:r>
              <a:rPr lang="it-IT" sz="1600" i="1" dirty="0">
                <a:latin typeface="Arial" panose="020B0604020202020204" pitchFamily="34" charset="0"/>
                <a:ea typeface="Verdana" panose="020B0604030504040204" pitchFamily="34" charset="0"/>
                <a:cs typeface="Arial" panose="020B0604020202020204" pitchFamily="34" charset="0"/>
              </a:rPr>
              <a:t> the «</a:t>
            </a:r>
            <a:r>
              <a:rPr lang="it-IT" sz="1600" i="1" dirty="0" err="1">
                <a:latin typeface="Arial" panose="020B0604020202020204" pitchFamily="34" charset="0"/>
                <a:ea typeface="Verdana" panose="020B0604030504040204" pitchFamily="34" charset="0"/>
                <a:cs typeface="Arial" panose="020B0604020202020204" pitchFamily="34" charset="0"/>
              </a:rPr>
              <a:t>Impatriati</a:t>
            </a:r>
            <a:r>
              <a:rPr lang="it-IT" sz="1600" i="1" dirty="0">
                <a:latin typeface="Arial" panose="020B0604020202020204" pitchFamily="34" charset="0"/>
                <a:ea typeface="Verdana" panose="020B0604030504040204" pitchFamily="34" charset="0"/>
                <a:cs typeface="Arial" panose="020B0604020202020204" pitchFamily="34" charset="0"/>
              </a:rPr>
              <a:t>» regime</a:t>
            </a:r>
          </a:p>
          <a:p>
            <a:endParaRPr lang="it-IT" sz="1600" i="1" dirty="0">
              <a:latin typeface="Arial" panose="020B0604020202020204" pitchFamily="34" charset="0"/>
              <a:ea typeface="Verdana" panose="020B0604030504040204" pitchFamily="34" charset="0"/>
              <a:cs typeface="Arial" panose="020B0604020202020204" pitchFamily="34" charset="0"/>
            </a:endParaRPr>
          </a:p>
        </p:txBody>
      </p:sp>
      <p:sp>
        <p:nvSpPr>
          <p:cNvPr id="14" name="Freccia circolare in giù 13">
            <a:extLst>
              <a:ext uri="{FF2B5EF4-FFF2-40B4-BE49-F238E27FC236}">
                <a16:creationId xmlns:a16="http://schemas.microsoft.com/office/drawing/2014/main" id="{2CFBD06B-E6FF-47CB-1F9A-4B467DE53E07}"/>
              </a:ext>
            </a:extLst>
          </p:cNvPr>
          <p:cNvSpPr/>
          <p:nvPr/>
        </p:nvSpPr>
        <p:spPr>
          <a:xfrm flipH="1">
            <a:off x="2909581" y="4018613"/>
            <a:ext cx="2402307" cy="354678"/>
          </a:xfrm>
          <a:prstGeom prst="curvedDownArrow">
            <a:avLst/>
          </a:prstGeom>
          <a:ln>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latin typeface="Arial" panose="020B0604020202020204" pitchFamily="34" charset="0"/>
              <a:cs typeface="Arial" panose="020B0604020202020204" pitchFamily="34" charset="0"/>
            </a:endParaRPr>
          </a:p>
        </p:txBody>
      </p:sp>
      <p:pic>
        <p:nvPicPr>
          <p:cNvPr id="15" name="Immagine 14">
            <a:extLst>
              <a:ext uri="{FF2B5EF4-FFF2-40B4-BE49-F238E27FC236}">
                <a16:creationId xmlns:a16="http://schemas.microsoft.com/office/drawing/2014/main" id="{CDCAA10F-8B47-77BB-ACBD-B03F0AC8E3F7}"/>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5004294" y="2469047"/>
            <a:ext cx="712721" cy="475147"/>
          </a:xfrm>
          <a:prstGeom prst="rect">
            <a:avLst/>
          </a:prstGeom>
        </p:spPr>
      </p:pic>
      <p:sp>
        <p:nvSpPr>
          <p:cNvPr id="16" name="CasellaDiTesto 15">
            <a:extLst>
              <a:ext uri="{FF2B5EF4-FFF2-40B4-BE49-F238E27FC236}">
                <a16:creationId xmlns:a16="http://schemas.microsoft.com/office/drawing/2014/main" id="{8ECBEA89-6467-C27A-B699-92926F128703}"/>
              </a:ext>
            </a:extLst>
          </p:cNvPr>
          <p:cNvSpPr txBox="1"/>
          <p:nvPr/>
        </p:nvSpPr>
        <p:spPr>
          <a:xfrm>
            <a:off x="3207319" y="3427561"/>
            <a:ext cx="2480834" cy="523220"/>
          </a:xfrm>
          <a:prstGeom prst="rect">
            <a:avLst/>
          </a:prstGeom>
          <a:noFill/>
        </p:spPr>
        <p:txBody>
          <a:bodyPr wrap="square">
            <a:spAutoFit/>
          </a:bodyPr>
          <a:lstStyle/>
          <a:p>
            <a:r>
              <a:rPr lang="it-IT" sz="1400" b="1" i="1">
                <a:latin typeface="Arial" panose="020B0604020202020204" pitchFamily="34" charset="0"/>
                <a:ea typeface="Verdana" panose="020B0604030504040204" pitchFamily="34" charset="0"/>
                <a:cs typeface="Arial" panose="020B0604020202020204" pitchFamily="34" charset="0"/>
              </a:rPr>
              <a:t>Total working </a:t>
            </a:r>
            <a:r>
              <a:rPr lang="it-IT" sz="1400" b="1" i="1" err="1">
                <a:latin typeface="Arial" panose="020B0604020202020204" pitchFamily="34" charset="0"/>
                <a:ea typeface="Verdana" panose="020B0604030504040204" pitchFamily="34" charset="0"/>
                <a:cs typeface="Arial" panose="020B0604020202020204" pitchFamily="34" charset="0"/>
              </a:rPr>
              <a:t>period</a:t>
            </a:r>
            <a:r>
              <a:rPr lang="it-IT" sz="1400" b="1" i="1">
                <a:latin typeface="Arial" panose="020B0604020202020204" pitchFamily="34" charset="0"/>
                <a:ea typeface="Verdana" panose="020B0604030504040204" pitchFamily="34" charset="0"/>
                <a:cs typeface="Arial" panose="020B0604020202020204" pitchFamily="34" charset="0"/>
              </a:rPr>
              <a:t> in </a:t>
            </a:r>
            <a:r>
              <a:rPr lang="it-IT" sz="1400" b="1" i="1" err="1">
                <a:latin typeface="Arial" panose="020B0604020202020204" pitchFamily="34" charset="0"/>
                <a:ea typeface="Verdana" panose="020B0604030504040204" pitchFamily="34" charset="0"/>
                <a:cs typeface="Arial" panose="020B0604020202020204" pitchFamily="34" charset="0"/>
              </a:rPr>
              <a:t>Italy</a:t>
            </a:r>
            <a:r>
              <a:rPr lang="it-IT" sz="1400" b="1" i="1">
                <a:latin typeface="Arial" panose="020B0604020202020204" pitchFamily="34" charset="0"/>
                <a:ea typeface="Verdana" panose="020B0604030504040204" pitchFamily="34" charset="0"/>
                <a:cs typeface="Arial" panose="020B0604020202020204" pitchFamily="34" charset="0"/>
              </a:rPr>
              <a:t> = 76 days</a:t>
            </a:r>
          </a:p>
        </p:txBody>
      </p:sp>
      <p:sp>
        <p:nvSpPr>
          <p:cNvPr id="17" name="CasellaDiTesto 16">
            <a:extLst>
              <a:ext uri="{FF2B5EF4-FFF2-40B4-BE49-F238E27FC236}">
                <a16:creationId xmlns:a16="http://schemas.microsoft.com/office/drawing/2014/main" id="{390EE334-5592-9D41-CD41-268F10CC9B0A}"/>
              </a:ext>
            </a:extLst>
          </p:cNvPr>
          <p:cNvSpPr txBox="1"/>
          <p:nvPr/>
        </p:nvSpPr>
        <p:spPr>
          <a:xfrm>
            <a:off x="2413951" y="1861477"/>
            <a:ext cx="3260444" cy="307777"/>
          </a:xfrm>
          <a:prstGeom prst="rect">
            <a:avLst/>
          </a:prstGeom>
          <a:noFill/>
        </p:spPr>
        <p:txBody>
          <a:bodyPr wrap="square">
            <a:spAutoFit/>
          </a:bodyPr>
          <a:lstStyle/>
          <a:p>
            <a:r>
              <a:rPr lang="it-IT" sz="1400" b="1" i="1" err="1">
                <a:latin typeface="Arial" panose="020B0604020202020204" pitchFamily="34" charset="0"/>
                <a:ea typeface="Verdana" panose="020B0604030504040204" pitchFamily="34" charset="0"/>
                <a:cs typeface="Arial" panose="020B0604020202020204" pitchFamily="34" charset="0"/>
              </a:rPr>
              <a:t>Before</a:t>
            </a:r>
            <a:r>
              <a:rPr lang="it-IT" sz="1400" b="1" i="1">
                <a:latin typeface="Arial" panose="020B0604020202020204" pitchFamily="34" charset="0"/>
                <a:ea typeface="Verdana" panose="020B0604030504040204" pitchFamily="34" charset="0"/>
                <a:cs typeface="Arial" panose="020B0604020202020204" pitchFamily="34" charset="0"/>
              </a:rPr>
              <a:t> the pandemic </a:t>
            </a:r>
            <a:r>
              <a:rPr lang="it-IT" sz="1400" b="1" i="1" err="1">
                <a:latin typeface="Arial" panose="020B0604020202020204" pitchFamily="34" charset="0"/>
                <a:ea typeface="Verdana" panose="020B0604030504040204" pitchFamily="34" charset="0"/>
                <a:cs typeface="Arial" panose="020B0604020202020204" pitchFamily="34" charset="0"/>
              </a:rPr>
              <a:t>started</a:t>
            </a:r>
            <a:endParaRPr lang="it-IT" sz="1400" b="1" i="1">
              <a:latin typeface="Arial" panose="020B0604020202020204" pitchFamily="34" charset="0"/>
              <a:ea typeface="Verdana" panose="020B0604030504040204" pitchFamily="34" charset="0"/>
              <a:cs typeface="Arial" panose="020B0604020202020204" pitchFamily="34" charset="0"/>
            </a:endParaRPr>
          </a:p>
        </p:txBody>
      </p:sp>
      <p:cxnSp>
        <p:nvCxnSpPr>
          <p:cNvPr id="18" name="Connettore diritto 17">
            <a:extLst>
              <a:ext uri="{FF2B5EF4-FFF2-40B4-BE49-F238E27FC236}">
                <a16:creationId xmlns:a16="http://schemas.microsoft.com/office/drawing/2014/main" id="{5763BF77-A667-36AE-C7F8-2AF01C728483}"/>
              </a:ext>
            </a:extLst>
          </p:cNvPr>
          <p:cNvCxnSpPr>
            <a:cxnSpLocks/>
          </p:cNvCxnSpPr>
          <p:nvPr/>
        </p:nvCxnSpPr>
        <p:spPr>
          <a:xfrm>
            <a:off x="8280024" y="2468213"/>
            <a:ext cx="0" cy="3357827"/>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pic>
        <p:nvPicPr>
          <p:cNvPr id="20" name="Immagine 19">
            <a:extLst>
              <a:ext uri="{FF2B5EF4-FFF2-40B4-BE49-F238E27FC236}">
                <a16:creationId xmlns:a16="http://schemas.microsoft.com/office/drawing/2014/main" id="{71D6B02C-2D3A-A231-B092-2CAF1230777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289830" y="2491497"/>
            <a:ext cx="670560" cy="447040"/>
          </a:xfrm>
          <a:prstGeom prst="rect">
            <a:avLst/>
          </a:prstGeom>
        </p:spPr>
      </p:pic>
      <p:pic>
        <p:nvPicPr>
          <p:cNvPr id="21" name="Immagine 20">
            <a:extLst>
              <a:ext uri="{FF2B5EF4-FFF2-40B4-BE49-F238E27FC236}">
                <a16:creationId xmlns:a16="http://schemas.microsoft.com/office/drawing/2014/main" id="{222BB39B-D85F-F743-2D71-E079D700376D}"/>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9792456" y="2483099"/>
            <a:ext cx="670560" cy="447040"/>
          </a:xfrm>
          <a:prstGeom prst="rect">
            <a:avLst/>
          </a:prstGeom>
        </p:spPr>
      </p:pic>
      <p:pic>
        <p:nvPicPr>
          <p:cNvPr id="22" name="Elemento grafico 21" descr="Fabbrica con riempimento a tinta unita">
            <a:extLst>
              <a:ext uri="{FF2B5EF4-FFF2-40B4-BE49-F238E27FC236}">
                <a16:creationId xmlns:a16="http://schemas.microsoft.com/office/drawing/2014/main" id="{E3ADB920-1F31-6338-EEF3-2E876EB0EFE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72234" y="3280897"/>
            <a:ext cx="914400" cy="914400"/>
          </a:xfrm>
          <a:prstGeom prst="rect">
            <a:avLst/>
          </a:prstGeom>
        </p:spPr>
      </p:pic>
      <p:sp>
        <p:nvSpPr>
          <p:cNvPr id="23" name="CasellaDiTesto 22">
            <a:extLst>
              <a:ext uri="{FF2B5EF4-FFF2-40B4-BE49-F238E27FC236}">
                <a16:creationId xmlns:a16="http://schemas.microsoft.com/office/drawing/2014/main" id="{EC9A495E-37F6-CAB1-BBB7-03D8AAA68A58}"/>
              </a:ext>
            </a:extLst>
          </p:cNvPr>
          <p:cNvSpPr txBox="1"/>
          <p:nvPr/>
        </p:nvSpPr>
        <p:spPr>
          <a:xfrm>
            <a:off x="6620065" y="3071993"/>
            <a:ext cx="1030589" cy="307777"/>
          </a:xfrm>
          <a:prstGeom prst="rect">
            <a:avLst/>
          </a:prstGeom>
          <a:noFill/>
        </p:spPr>
        <p:txBody>
          <a:bodyPr wrap="square">
            <a:spAutoFit/>
          </a:bodyPr>
          <a:lstStyle/>
          <a:p>
            <a:r>
              <a:rPr lang="it-IT" sz="1400" i="1" err="1">
                <a:latin typeface="Arial" panose="020B0604020202020204" pitchFamily="34" charset="0"/>
                <a:ea typeface="Verdana" panose="020B0604030504040204" pitchFamily="34" charset="0"/>
                <a:cs typeface="Arial" panose="020B0604020202020204" pitchFamily="34" charset="0"/>
              </a:rPr>
              <a:t>Employer</a:t>
            </a:r>
            <a:endParaRPr lang="it-IT" sz="1400" i="1">
              <a:latin typeface="Arial" panose="020B0604020202020204" pitchFamily="34" charset="0"/>
              <a:ea typeface="Verdana" panose="020B0604030504040204" pitchFamily="34" charset="0"/>
              <a:cs typeface="Arial" panose="020B0604020202020204" pitchFamily="34" charset="0"/>
            </a:endParaRPr>
          </a:p>
        </p:txBody>
      </p:sp>
      <p:pic>
        <p:nvPicPr>
          <p:cNvPr id="24" name="Elemento grafico 23" descr="Programmatore (maschile) con riempimento a tinta unita">
            <a:extLst>
              <a:ext uri="{FF2B5EF4-FFF2-40B4-BE49-F238E27FC236}">
                <a16:creationId xmlns:a16="http://schemas.microsoft.com/office/drawing/2014/main" id="{338233A3-4FDD-9479-E966-114440FC7EB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77077" y="4595642"/>
            <a:ext cx="914400" cy="914400"/>
          </a:xfrm>
          <a:prstGeom prst="rect">
            <a:avLst/>
          </a:prstGeom>
        </p:spPr>
      </p:pic>
      <p:sp>
        <p:nvSpPr>
          <p:cNvPr id="42" name="CasellaDiTesto 41">
            <a:extLst>
              <a:ext uri="{FF2B5EF4-FFF2-40B4-BE49-F238E27FC236}">
                <a16:creationId xmlns:a16="http://schemas.microsoft.com/office/drawing/2014/main" id="{3DEB5C9D-0F6A-1079-405D-5C2444970B4A}"/>
              </a:ext>
            </a:extLst>
          </p:cNvPr>
          <p:cNvSpPr txBox="1"/>
          <p:nvPr/>
        </p:nvSpPr>
        <p:spPr>
          <a:xfrm>
            <a:off x="6499305" y="4385800"/>
            <a:ext cx="1119333" cy="307777"/>
          </a:xfrm>
          <a:prstGeom prst="rect">
            <a:avLst/>
          </a:prstGeom>
          <a:noFill/>
        </p:spPr>
        <p:txBody>
          <a:bodyPr wrap="square">
            <a:spAutoFit/>
          </a:bodyPr>
          <a:lstStyle/>
          <a:p>
            <a:r>
              <a:rPr lang="it-IT" sz="1400" i="1" err="1">
                <a:latin typeface="Arial" panose="020B0604020202020204" pitchFamily="34" charset="0"/>
                <a:ea typeface="Verdana" panose="020B0604030504040204" pitchFamily="34" charset="0"/>
                <a:cs typeface="Arial" panose="020B0604020202020204" pitchFamily="34" charset="0"/>
              </a:rPr>
              <a:t>Employee</a:t>
            </a:r>
            <a:endParaRPr lang="it-IT" sz="1400" i="1">
              <a:latin typeface="Arial" panose="020B0604020202020204" pitchFamily="34" charset="0"/>
              <a:ea typeface="Verdana" panose="020B0604030504040204" pitchFamily="34" charset="0"/>
              <a:cs typeface="Arial" panose="020B0604020202020204" pitchFamily="34" charset="0"/>
            </a:endParaRPr>
          </a:p>
        </p:txBody>
      </p:sp>
      <p:sp>
        <p:nvSpPr>
          <p:cNvPr id="43" name="Freccia circolare in giù 42">
            <a:extLst>
              <a:ext uri="{FF2B5EF4-FFF2-40B4-BE49-F238E27FC236}">
                <a16:creationId xmlns:a16="http://schemas.microsoft.com/office/drawing/2014/main" id="{4E71E018-BC2A-3DAA-28A6-339516A44F86}"/>
              </a:ext>
            </a:extLst>
          </p:cNvPr>
          <p:cNvSpPr/>
          <p:nvPr/>
        </p:nvSpPr>
        <p:spPr>
          <a:xfrm>
            <a:off x="7091781" y="4056400"/>
            <a:ext cx="2376486" cy="403015"/>
          </a:xfrm>
          <a:prstGeom prst="curvedDownArrow">
            <a:avLst/>
          </a:prstGeom>
          <a:ln>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latin typeface="Arial" panose="020B0604020202020204" pitchFamily="34" charset="0"/>
              <a:cs typeface="Arial" panose="020B0604020202020204" pitchFamily="34" charset="0"/>
            </a:endParaRPr>
          </a:p>
        </p:txBody>
      </p:sp>
      <p:sp>
        <p:nvSpPr>
          <p:cNvPr id="44" name="Freccia circolare in giù 43">
            <a:extLst>
              <a:ext uri="{FF2B5EF4-FFF2-40B4-BE49-F238E27FC236}">
                <a16:creationId xmlns:a16="http://schemas.microsoft.com/office/drawing/2014/main" id="{D11E9548-0893-DD3C-B14C-784D54A433EE}"/>
              </a:ext>
            </a:extLst>
          </p:cNvPr>
          <p:cNvSpPr/>
          <p:nvPr/>
        </p:nvSpPr>
        <p:spPr>
          <a:xfrm rot="12884220" flipV="1">
            <a:off x="7329745" y="3309566"/>
            <a:ext cx="2505266" cy="458279"/>
          </a:xfrm>
          <a:prstGeom prst="curvedDownArrow">
            <a:avLst/>
          </a:prstGeom>
          <a:solidFill>
            <a:srgbClr val="C00000"/>
          </a:solidFill>
          <a:ln>
            <a:solidFill>
              <a:srgbClr val="303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latin typeface="Arial" panose="020B0604020202020204" pitchFamily="34" charset="0"/>
              <a:cs typeface="Arial" panose="020B0604020202020204" pitchFamily="34" charset="0"/>
            </a:endParaRPr>
          </a:p>
        </p:txBody>
      </p:sp>
      <p:sp>
        <p:nvSpPr>
          <p:cNvPr id="45" name="CasellaDiTesto 44">
            <a:extLst>
              <a:ext uri="{FF2B5EF4-FFF2-40B4-BE49-F238E27FC236}">
                <a16:creationId xmlns:a16="http://schemas.microsoft.com/office/drawing/2014/main" id="{F6E4AB58-AD08-5599-D7CA-74618BB2D3FF}"/>
              </a:ext>
            </a:extLst>
          </p:cNvPr>
          <p:cNvSpPr txBox="1"/>
          <p:nvPr/>
        </p:nvSpPr>
        <p:spPr>
          <a:xfrm>
            <a:off x="8430263" y="2304519"/>
            <a:ext cx="1119333" cy="954107"/>
          </a:xfrm>
          <a:prstGeom prst="rect">
            <a:avLst/>
          </a:prstGeom>
          <a:noFill/>
        </p:spPr>
        <p:txBody>
          <a:bodyPr wrap="square">
            <a:spAutoFit/>
          </a:bodyPr>
          <a:lstStyle/>
          <a:p>
            <a:r>
              <a:rPr lang="it-IT" sz="1400" i="1">
                <a:latin typeface="Arial" panose="020B0604020202020204" pitchFamily="34" charset="0"/>
                <a:ea typeface="Verdana" panose="020B0604030504040204" pitchFamily="34" charset="0"/>
                <a:cs typeface="Arial" panose="020B0604020202020204" pitchFamily="34" charset="0"/>
              </a:rPr>
              <a:t>Remote Work for the ITA Company</a:t>
            </a:r>
          </a:p>
        </p:txBody>
      </p:sp>
      <p:pic>
        <p:nvPicPr>
          <p:cNvPr id="46" name="Elemento grafico 45" descr="Casa con riempimento a tinta unita">
            <a:extLst>
              <a:ext uri="{FF2B5EF4-FFF2-40B4-BE49-F238E27FC236}">
                <a16:creationId xmlns:a16="http://schemas.microsoft.com/office/drawing/2014/main" id="{6994688E-50F1-12EF-0A95-6F972255647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001319" y="4458083"/>
            <a:ext cx="914400" cy="914400"/>
          </a:xfrm>
          <a:prstGeom prst="rect">
            <a:avLst/>
          </a:prstGeom>
        </p:spPr>
      </p:pic>
      <p:sp>
        <p:nvSpPr>
          <p:cNvPr id="47" name="CasellaDiTesto 46">
            <a:extLst>
              <a:ext uri="{FF2B5EF4-FFF2-40B4-BE49-F238E27FC236}">
                <a16:creationId xmlns:a16="http://schemas.microsoft.com/office/drawing/2014/main" id="{C09E16E2-B940-FDAB-06E1-2D5CAB4FEF4B}"/>
              </a:ext>
            </a:extLst>
          </p:cNvPr>
          <p:cNvSpPr txBox="1"/>
          <p:nvPr/>
        </p:nvSpPr>
        <p:spPr>
          <a:xfrm>
            <a:off x="6874631" y="1869438"/>
            <a:ext cx="3260444" cy="307777"/>
          </a:xfrm>
          <a:prstGeom prst="rect">
            <a:avLst/>
          </a:prstGeom>
          <a:noFill/>
        </p:spPr>
        <p:txBody>
          <a:bodyPr wrap="square">
            <a:spAutoFit/>
          </a:bodyPr>
          <a:lstStyle/>
          <a:p>
            <a:r>
              <a:rPr lang="it-IT" sz="1400" b="1" i="1">
                <a:latin typeface="Arial" panose="020B0604020202020204" pitchFamily="34" charset="0"/>
                <a:ea typeface="Verdana" panose="020B0604030504040204" pitchFamily="34" charset="0"/>
                <a:cs typeface="Arial" panose="020B0604020202020204" pitchFamily="34" charset="0"/>
              </a:rPr>
              <a:t>After the pandemic </a:t>
            </a:r>
            <a:r>
              <a:rPr lang="it-IT" sz="1400" b="1" i="1" err="1">
                <a:latin typeface="Arial" panose="020B0604020202020204" pitchFamily="34" charset="0"/>
                <a:ea typeface="Verdana" panose="020B0604030504040204" pitchFamily="34" charset="0"/>
                <a:cs typeface="Arial" panose="020B0604020202020204" pitchFamily="34" charset="0"/>
              </a:rPr>
              <a:t>started</a:t>
            </a:r>
            <a:endParaRPr lang="it-IT" sz="1400" b="1" i="1">
              <a:latin typeface="Arial" panose="020B0604020202020204" pitchFamily="34" charset="0"/>
              <a:ea typeface="Verdana" panose="020B0604030504040204" pitchFamily="34" charset="0"/>
              <a:cs typeface="Arial" panose="020B0604020202020204" pitchFamily="34" charset="0"/>
            </a:endParaRPr>
          </a:p>
        </p:txBody>
      </p:sp>
      <p:pic>
        <p:nvPicPr>
          <p:cNvPr id="48" name="Elemento grafico 47" descr="Covid-19 con riempimento a tinta unita">
            <a:extLst>
              <a:ext uri="{FF2B5EF4-FFF2-40B4-BE49-F238E27FC236}">
                <a16:creationId xmlns:a16="http://schemas.microsoft.com/office/drawing/2014/main" id="{023D36F8-EFC6-B85B-6906-75C11B927F0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269012" y="1798333"/>
            <a:ext cx="616130" cy="616130"/>
          </a:xfrm>
          <a:prstGeom prst="rect">
            <a:avLst/>
          </a:prstGeom>
        </p:spPr>
      </p:pic>
      <p:cxnSp>
        <p:nvCxnSpPr>
          <p:cNvPr id="49" name="Connettore diritto 48">
            <a:extLst>
              <a:ext uri="{FF2B5EF4-FFF2-40B4-BE49-F238E27FC236}">
                <a16:creationId xmlns:a16="http://schemas.microsoft.com/office/drawing/2014/main" id="{4B5322EF-B3C9-CC1C-49CB-22EC73947DE9}"/>
              </a:ext>
            </a:extLst>
          </p:cNvPr>
          <p:cNvCxnSpPr>
            <a:cxnSpLocks/>
          </p:cNvCxnSpPr>
          <p:nvPr/>
        </p:nvCxnSpPr>
        <p:spPr>
          <a:xfrm>
            <a:off x="6070224" y="1932865"/>
            <a:ext cx="25776" cy="4445258"/>
          </a:xfrm>
          <a:prstGeom prst="line">
            <a:avLst/>
          </a:prstGeom>
          <a:ln w="19050">
            <a:prstDash val="solid"/>
          </a:ln>
        </p:spPr>
        <p:style>
          <a:lnRef idx="1">
            <a:schemeClr val="accent1"/>
          </a:lnRef>
          <a:fillRef idx="0">
            <a:schemeClr val="accent1"/>
          </a:fillRef>
          <a:effectRef idx="0">
            <a:schemeClr val="accent1"/>
          </a:effectRef>
          <a:fontRef idx="minor">
            <a:schemeClr val="tx1"/>
          </a:fontRef>
        </p:style>
      </p:cxnSp>
      <p:sp>
        <p:nvSpPr>
          <p:cNvPr id="25" name="Title 3">
            <a:extLst>
              <a:ext uri="{FF2B5EF4-FFF2-40B4-BE49-F238E27FC236}">
                <a16:creationId xmlns:a16="http://schemas.microsoft.com/office/drawing/2014/main" id="{63D61BEE-CD6F-A6A5-1FC5-F39AFEF858E4}"/>
              </a:ext>
            </a:extLst>
          </p:cNvPr>
          <p:cNvSpPr txBox="1">
            <a:spLocks/>
          </p:cNvSpPr>
          <p:nvPr/>
        </p:nvSpPr>
        <p:spPr>
          <a:xfrm>
            <a:off x="371245" y="247154"/>
            <a:ext cx="8211133" cy="114300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3200" kern="1200">
                <a:solidFill>
                  <a:schemeClr val="bg1"/>
                </a:solidFill>
                <a:latin typeface="Arial" panose="020B0604020202020204" pitchFamily="34" charset="0"/>
                <a:ea typeface="+mj-ea"/>
                <a:cs typeface="Arial" panose="020B0604020202020204" pitchFamily="34" charset="0"/>
              </a:defRPr>
            </a:lvl1pPr>
          </a:lstStyle>
          <a:p>
            <a:r>
              <a:rPr lang="en-GB" sz="2500" b="1" dirty="0">
                <a:latin typeface="+mn-lt"/>
                <a:cs typeface="Arial"/>
              </a:rPr>
              <a:t>Italian case 1</a:t>
            </a:r>
            <a:br>
              <a:rPr lang="en-GB" b="1" dirty="0">
                <a:latin typeface="+mn-lt"/>
              </a:rPr>
            </a:br>
            <a:r>
              <a:rPr lang="en-GB" sz="2200" dirty="0">
                <a:latin typeface="+mn-lt"/>
                <a:cs typeface="Arial"/>
              </a:rPr>
              <a:t>How the “remote work” impacts on the tax residence and application of preferential tax regimes</a:t>
            </a:r>
          </a:p>
        </p:txBody>
      </p:sp>
    </p:spTree>
    <p:extLst>
      <p:ext uri="{BB962C8B-B14F-4D97-AF65-F5344CB8AC3E}">
        <p14:creationId xmlns:p14="http://schemas.microsoft.com/office/powerpoint/2010/main" val="151857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6A161F47-20D0-4C86-8B77-9039A1A577CF}" type="slidenum">
              <a:rPr lang="en-GB" smtClean="0"/>
              <a:t>8</a:t>
            </a:fld>
            <a:endParaRPr lang="en-GB"/>
          </a:p>
        </p:txBody>
      </p:sp>
      <p:sp>
        <p:nvSpPr>
          <p:cNvPr id="9" name="Rectangle 11">
            <a:extLst>
              <a:ext uri="{FF2B5EF4-FFF2-40B4-BE49-F238E27FC236}">
                <a16:creationId xmlns:a16="http://schemas.microsoft.com/office/drawing/2014/main" id="{46F40B2D-3212-4020-9EB3-CBE4A39A19A5}"/>
              </a:ext>
            </a:extLst>
          </p:cNvPr>
          <p:cNvSpPr/>
          <p:nvPr/>
        </p:nvSpPr>
        <p:spPr>
          <a:xfrm>
            <a:off x="1705517" y="1478925"/>
            <a:ext cx="7621955" cy="2685351"/>
          </a:xfrm>
          <a:prstGeom prst="rect">
            <a:avLst/>
          </a:prstGeom>
        </p:spPr>
        <p:txBody>
          <a:bodyPr wrap="square">
            <a:spAutoFit/>
          </a:bodyPr>
          <a:lstStyle/>
          <a:p>
            <a:pPr marL="9525" algn="ctr">
              <a:spcBef>
                <a:spcPts val="225"/>
              </a:spcBef>
              <a:tabLst>
                <a:tab pos="118586" algn="l"/>
              </a:tabLst>
            </a:pPr>
            <a:r>
              <a:rPr lang="en-US" sz="1600" b="1" i="1" dirty="0">
                <a:latin typeface="Arial" panose="020B0604020202020204" pitchFamily="34" charset="0"/>
                <a:ea typeface="Verdana" panose="020B0604030504040204" pitchFamily="34" charset="0"/>
                <a:cs typeface="Arial" panose="020B0604020202020204" pitchFamily="34" charset="0"/>
              </a:rPr>
              <a:t>Tax ruling no. 621 of 23 September 2021</a:t>
            </a:r>
          </a:p>
          <a:p>
            <a:pPr marL="9525" algn="just">
              <a:spcAft>
                <a:spcPts val="500"/>
              </a:spcAft>
              <a:tabLst>
                <a:tab pos="118586" algn="l"/>
              </a:tabLst>
            </a:pPr>
            <a:endParaRPr lang="en-US" sz="1400" dirty="0">
              <a:latin typeface="Arial" panose="020B0604020202020204" pitchFamily="34" charset="0"/>
              <a:ea typeface="Verdana" panose="020B0604030504040204" pitchFamily="34" charset="0"/>
              <a:cs typeface="Arial" panose="020B0604020202020204" pitchFamily="34" charset="0"/>
            </a:endParaRPr>
          </a:p>
          <a:p>
            <a:pPr marL="9525" algn="just">
              <a:spcAft>
                <a:spcPts val="500"/>
              </a:spcAft>
              <a:tabLst>
                <a:tab pos="118586" algn="l"/>
              </a:tabLst>
            </a:pPr>
            <a:r>
              <a:rPr lang="en-US" sz="1400" dirty="0">
                <a:latin typeface="Arial" panose="020B0604020202020204" pitchFamily="34" charset="0"/>
                <a:ea typeface="Verdana" panose="020B0604030504040204" pitchFamily="34" charset="0"/>
                <a:cs typeface="Arial" panose="020B0604020202020204" pitchFamily="34" charset="0"/>
              </a:rPr>
              <a:t>Tax ruling no. 621, confirms that, </a:t>
            </a:r>
            <a:r>
              <a:rPr lang="en-US" sz="1400" b="1" dirty="0">
                <a:latin typeface="Arial" panose="020B0604020202020204" pitchFamily="34" charset="0"/>
                <a:ea typeface="Verdana" panose="020B0604030504040204" pitchFamily="34" charset="0"/>
                <a:cs typeface="Arial" panose="020B0604020202020204" pitchFamily="34" charset="0"/>
              </a:rPr>
              <a:t>for remote working, employment income is considered to be generated in the State where the person is physically present</a:t>
            </a:r>
            <a:r>
              <a:rPr lang="en-US" sz="1400" dirty="0">
                <a:latin typeface="Arial" panose="020B0604020202020204" pitchFamily="34" charset="0"/>
                <a:ea typeface="Verdana" panose="020B0604030504040204" pitchFamily="34" charset="0"/>
                <a:cs typeface="Arial" panose="020B0604020202020204" pitchFamily="34" charset="0"/>
              </a:rPr>
              <a:t>, regardless of the nationality of the employer.</a:t>
            </a:r>
          </a:p>
          <a:p>
            <a:pPr marL="9525" algn="just">
              <a:spcAft>
                <a:spcPts val="500"/>
              </a:spcAft>
              <a:tabLst>
                <a:tab pos="118586" algn="l"/>
              </a:tabLst>
            </a:pPr>
            <a:r>
              <a:rPr lang="en-US" sz="1400" dirty="0">
                <a:latin typeface="Arial" panose="020B0604020202020204" pitchFamily="34" charset="0"/>
                <a:ea typeface="Verdana" panose="020B0604030504040204" pitchFamily="34" charset="0"/>
                <a:cs typeface="Arial" panose="020B0604020202020204" pitchFamily="34" charset="0"/>
              </a:rPr>
              <a:t>Consequently, where the individual physically works in Italy for only 76 days and operates remotely from another State for the remaining working days with the same employer, </a:t>
            </a:r>
            <a:r>
              <a:rPr lang="en-US" sz="1400" b="1" dirty="0">
                <a:latin typeface="Arial" panose="020B0604020202020204" pitchFamily="34" charset="0"/>
                <a:ea typeface="Verdana" panose="020B0604030504040204" pitchFamily="34" charset="0"/>
                <a:cs typeface="Arial" panose="020B0604020202020204" pitchFamily="34" charset="0"/>
              </a:rPr>
              <a:t>the benefits for the so called “inbound workers”, which are tied to the performance of the activity prevalently on Italian territory, cannot apply</a:t>
            </a:r>
            <a:r>
              <a:rPr lang="en-US" sz="1400" dirty="0">
                <a:latin typeface="Arial" panose="020B0604020202020204" pitchFamily="34" charset="0"/>
                <a:ea typeface="Verdana" panose="020B0604030504040204" pitchFamily="34" charset="0"/>
                <a:cs typeface="Arial" panose="020B0604020202020204" pitchFamily="34" charset="0"/>
              </a:rPr>
              <a:t>.</a:t>
            </a:r>
          </a:p>
          <a:p>
            <a:pPr marL="9525" algn="just">
              <a:spcAft>
                <a:spcPts val="500"/>
              </a:spcAft>
              <a:tabLst>
                <a:tab pos="118586" algn="l"/>
              </a:tabLst>
            </a:pPr>
            <a:r>
              <a:rPr lang="en-US" sz="1400" b="1" dirty="0">
                <a:latin typeface="Arial" panose="020B0604020202020204" pitchFamily="34" charset="0"/>
                <a:ea typeface="Verdana" panose="020B0604030504040204" pitchFamily="34" charset="0"/>
                <a:cs typeface="Arial" panose="020B0604020202020204" pitchFamily="34" charset="0"/>
              </a:rPr>
              <a:t>These conclusions remain valid even if the temporary transfer to the other State is determined by company policies due to the epidemiological emergency</a:t>
            </a:r>
            <a:r>
              <a:rPr lang="en-US" sz="1400" dirty="0">
                <a:latin typeface="Arial" panose="020B0604020202020204" pitchFamily="34" charset="0"/>
                <a:ea typeface="Verdana" panose="020B0604030504040204" pitchFamily="34" charset="0"/>
                <a:cs typeface="Arial" panose="020B0604020202020204" pitchFamily="34" charset="0"/>
              </a:rPr>
              <a:t>.</a:t>
            </a:r>
            <a:endParaRPr lang="en-US" sz="1400" b="1" u="sng" dirty="0">
              <a:latin typeface="Arial" panose="020B0604020202020204" pitchFamily="34" charset="0"/>
              <a:ea typeface="Verdana" panose="020B0604030504040204" pitchFamily="34" charset="0"/>
              <a:cs typeface="Arial" panose="020B0604020202020204" pitchFamily="34" charset="0"/>
            </a:endParaRPr>
          </a:p>
        </p:txBody>
      </p:sp>
      <p:sp>
        <p:nvSpPr>
          <p:cNvPr id="19" name="Rectangle 11">
            <a:extLst>
              <a:ext uri="{FF2B5EF4-FFF2-40B4-BE49-F238E27FC236}">
                <a16:creationId xmlns:a16="http://schemas.microsoft.com/office/drawing/2014/main" id="{9B80C258-CE22-11D0-971A-5FBD8D8C4B4A}"/>
              </a:ext>
            </a:extLst>
          </p:cNvPr>
          <p:cNvSpPr/>
          <p:nvPr/>
        </p:nvSpPr>
        <p:spPr>
          <a:xfrm>
            <a:off x="2637293" y="4491453"/>
            <a:ext cx="5911608" cy="1138773"/>
          </a:xfrm>
          <a:prstGeom prst="rect">
            <a:avLst/>
          </a:prstGeom>
          <a:solidFill>
            <a:schemeClr val="bg1">
              <a:lumMod val="85000"/>
            </a:schemeClr>
          </a:solidFill>
          <a:ln>
            <a:solidFill>
              <a:schemeClr val="tx1"/>
            </a:solidFill>
          </a:ln>
        </p:spPr>
        <p:txBody>
          <a:bodyPr wrap="square">
            <a:spAutoFit/>
          </a:bodyPr>
          <a:lstStyle/>
          <a:p>
            <a:pPr marL="9525" algn="just">
              <a:spcAft>
                <a:spcPts val="500"/>
              </a:spcAft>
              <a:tabLst>
                <a:tab pos="118586" algn="l"/>
              </a:tabLst>
            </a:pPr>
            <a:r>
              <a:rPr lang="en-US" sz="1700" dirty="0">
                <a:latin typeface="Arial" panose="020B0604020202020204" pitchFamily="34" charset="0"/>
                <a:ea typeface="Verdana" panose="020B0604030504040204" pitchFamily="34" charset="0"/>
                <a:cs typeface="Arial" panose="020B0604020202020204" pitchFamily="34" charset="0"/>
              </a:rPr>
              <a:t>These conclusions are confirmed from the Commentary to the art. 15 of the OECD Model: “</a:t>
            </a:r>
            <a:r>
              <a:rPr lang="en-US" sz="1700" i="1" dirty="0">
                <a:latin typeface="Arial" panose="020B0604020202020204" pitchFamily="34" charset="0"/>
                <a:ea typeface="Verdana" panose="020B0604030504040204" pitchFamily="34" charset="0"/>
                <a:cs typeface="Arial" panose="020B0604020202020204" pitchFamily="34" charset="0"/>
              </a:rPr>
              <a:t>Employment is exercised in the place where the employee is physically present when performing the activities for which the employment is paid</a:t>
            </a:r>
            <a:r>
              <a:rPr lang="en-US" sz="1700" dirty="0">
                <a:latin typeface="Arial" panose="020B0604020202020204" pitchFamily="34" charset="0"/>
                <a:ea typeface="Verdana" panose="020B0604030504040204" pitchFamily="34" charset="0"/>
                <a:cs typeface="Arial" panose="020B0604020202020204" pitchFamily="34" charset="0"/>
              </a:rPr>
              <a:t>”</a:t>
            </a:r>
            <a:endParaRPr lang="en-US" sz="1700" b="1" u="sng" dirty="0">
              <a:latin typeface="Arial" panose="020B0604020202020204" pitchFamily="34" charset="0"/>
              <a:ea typeface="Verdana" panose="020B0604030504040204" pitchFamily="34" charset="0"/>
              <a:cs typeface="Arial" panose="020B0604020202020204" pitchFamily="34" charset="0"/>
            </a:endParaRPr>
          </a:p>
        </p:txBody>
      </p:sp>
      <p:sp>
        <p:nvSpPr>
          <p:cNvPr id="27" name="Title 3">
            <a:extLst>
              <a:ext uri="{FF2B5EF4-FFF2-40B4-BE49-F238E27FC236}">
                <a16:creationId xmlns:a16="http://schemas.microsoft.com/office/drawing/2014/main" id="{F479B92F-85C0-A444-5592-BB4FC2ECE0B0}"/>
              </a:ext>
            </a:extLst>
          </p:cNvPr>
          <p:cNvSpPr txBox="1">
            <a:spLocks/>
          </p:cNvSpPr>
          <p:nvPr/>
        </p:nvSpPr>
        <p:spPr>
          <a:xfrm>
            <a:off x="435421" y="243358"/>
            <a:ext cx="8211133" cy="114300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3200" kern="1200">
                <a:solidFill>
                  <a:schemeClr val="bg1"/>
                </a:solidFill>
                <a:latin typeface="Arial" panose="020B0604020202020204" pitchFamily="34" charset="0"/>
                <a:ea typeface="+mj-ea"/>
                <a:cs typeface="Arial" panose="020B0604020202020204" pitchFamily="34" charset="0"/>
              </a:defRPr>
            </a:lvl1pPr>
          </a:lstStyle>
          <a:p>
            <a:r>
              <a:rPr lang="en-GB" sz="2500" b="1" dirty="0">
                <a:latin typeface="+mn-lt"/>
                <a:cs typeface="Arial"/>
              </a:rPr>
              <a:t>Italian case 1</a:t>
            </a:r>
            <a:br>
              <a:rPr lang="en-GB" b="1" dirty="0">
                <a:latin typeface="+mn-lt"/>
              </a:rPr>
            </a:br>
            <a:r>
              <a:rPr lang="en-GB" sz="2200" dirty="0">
                <a:latin typeface="+mn-lt"/>
                <a:cs typeface="Arial"/>
              </a:rPr>
              <a:t>How the “remote work” impacts on the tax residence and application of preferential tax regimes</a:t>
            </a:r>
          </a:p>
        </p:txBody>
      </p:sp>
    </p:spTree>
    <p:extLst>
      <p:ext uri="{BB962C8B-B14F-4D97-AF65-F5344CB8AC3E}">
        <p14:creationId xmlns:p14="http://schemas.microsoft.com/office/powerpoint/2010/main" val="877211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6A161F47-20D0-4C86-8B77-9039A1A577CF}" type="slidenum">
              <a:rPr lang="en-GB" smtClean="0"/>
              <a:t>9</a:t>
            </a:fld>
            <a:endParaRPr lang="en-GB"/>
          </a:p>
        </p:txBody>
      </p:sp>
      <p:sp>
        <p:nvSpPr>
          <p:cNvPr id="9" name="Rectangle 11">
            <a:extLst>
              <a:ext uri="{FF2B5EF4-FFF2-40B4-BE49-F238E27FC236}">
                <a16:creationId xmlns:a16="http://schemas.microsoft.com/office/drawing/2014/main" id="{46F40B2D-3212-4020-9EB3-CBE4A39A19A5}"/>
              </a:ext>
            </a:extLst>
          </p:cNvPr>
          <p:cNvSpPr/>
          <p:nvPr/>
        </p:nvSpPr>
        <p:spPr>
          <a:xfrm>
            <a:off x="1812050" y="1448118"/>
            <a:ext cx="7621955" cy="4862870"/>
          </a:xfrm>
          <a:prstGeom prst="rect">
            <a:avLst/>
          </a:prstGeom>
        </p:spPr>
        <p:txBody>
          <a:bodyPr wrap="square">
            <a:spAutoFit/>
          </a:bodyPr>
          <a:lstStyle/>
          <a:p>
            <a:r>
              <a:rPr lang="en-US" dirty="0"/>
              <a:t>Germany’s Treaties normally provide for the exemption method</a:t>
            </a:r>
            <a:endParaRPr lang="de-DE" dirty="0"/>
          </a:p>
          <a:p>
            <a:endParaRPr lang="en-US" sz="1000" b="1" dirty="0"/>
          </a:p>
          <a:p>
            <a:r>
              <a:rPr lang="en-US" b="1" dirty="0"/>
              <a:t>Protocol to Art. 4 Tax Treaty Spain/Germany</a:t>
            </a:r>
            <a:r>
              <a:rPr lang="en-US" dirty="0"/>
              <a:t> </a:t>
            </a:r>
            <a:endParaRPr lang="de-DE" dirty="0"/>
          </a:p>
          <a:p>
            <a:r>
              <a:rPr lang="en-US" dirty="0"/>
              <a:t>Germany does not apply treaty benefits to Spanish Lex Beckham residents.</a:t>
            </a:r>
            <a:endParaRPr lang="de-DE" dirty="0"/>
          </a:p>
          <a:p>
            <a:endParaRPr lang="en-US" sz="1000" b="1" dirty="0"/>
          </a:p>
          <a:p>
            <a:r>
              <a:rPr lang="en-US" b="1" dirty="0"/>
              <a:t>Sec. 17 Protocol to Art. 24 Tax Treaty Italy/Germany</a:t>
            </a:r>
            <a:r>
              <a:rPr lang="en-US" dirty="0"/>
              <a:t> </a:t>
            </a:r>
            <a:endParaRPr lang="de-DE" dirty="0"/>
          </a:p>
          <a:p>
            <a:r>
              <a:rPr lang="en-US" dirty="0"/>
              <a:t>Germany is entitled to apply the extended German non-resident taxation to German citizens who have given up their German residence and have become tax-resident in Italy. </a:t>
            </a:r>
          </a:p>
          <a:p>
            <a:endParaRPr lang="de-DE" sz="1000" dirty="0"/>
          </a:p>
          <a:p>
            <a:r>
              <a:rPr lang="en-US" dirty="0"/>
              <a:t>Germany is also entitled to tax the worldwide income of German dual-resident citizens who are regarded as Italian tax treaty residents under the tie-breaker rule if they were subject to the extended German non-resident taxation assuming they had given up their German residence. </a:t>
            </a:r>
          </a:p>
          <a:p>
            <a:endParaRPr lang="en-US" sz="1000" dirty="0"/>
          </a:p>
          <a:p>
            <a:r>
              <a:rPr lang="en-US" b="1" dirty="0"/>
              <a:t>Art. 24 Tax Treaty UK/Germany</a:t>
            </a:r>
            <a:r>
              <a:rPr lang="en-US" dirty="0"/>
              <a:t> </a:t>
            </a:r>
            <a:endParaRPr lang="de-DE" dirty="0"/>
          </a:p>
          <a:p>
            <a:r>
              <a:rPr lang="en-US" dirty="0"/>
              <a:t>Germany acknowledges tax treaty residence of UK res-non-</a:t>
            </a:r>
            <a:r>
              <a:rPr lang="en-US" dirty="0" err="1"/>
              <a:t>dom</a:t>
            </a:r>
            <a:r>
              <a:rPr lang="en-US" dirty="0"/>
              <a:t>, but grants tax treaty benefits only to the extent the respective income is actually taxed in UK.</a:t>
            </a:r>
            <a:endParaRPr lang="de-DE" dirty="0"/>
          </a:p>
          <a:p>
            <a:r>
              <a:rPr lang="en-US" dirty="0"/>
              <a:t> </a:t>
            </a:r>
            <a:endParaRPr lang="de-DE" dirty="0"/>
          </a:p>
        </p:txBody>
      </p:sp>
      <p:sp>
        <p:nvSpPr>
          <p:cNvPr id="27" name="Title 3">
            <a:extLst>
              <a:ext uri="{FF2B5EF4-FFF2-40B4-BE49-F238E27FC236}">
                <a16:creationId xmlns:a16="http://schemas.microsoft.com/office/drawing/2014/main" id="{F479B92F-85C0-A444-5592-BB4FC2ECE0B0}"/>
              </a:ext>
            </a:extLst>
          </p:cNvPr>
          <p:cNvSpPr txBox="1">
            <a:spLocks/>
          </p:cNvSpPr>
          <p:nvPr/>
        </p:nvSpPr>
        <p:spPr>
          <a:xfrm>
            <a:off x="497562" y="237982"/>
            <a:ext cx="8211133" cy="1143000"/>
          </a:xfrm>
          <a:prstGeom prst="rect">
            <a:avLst/>
          </a:prstGeom>
        </p:spPr>
        <p:txBody>
          <a:bodyPr vert="horz" lIns="91440" tIns="45720" rIns="91440" bIns="45720" rtlCol="0" anchor="ctr">
            <a:normAutofit fontScale="97500"/>
          </a:bodyPr>
          <a:lstStyle>
            <a:lvl1pPr algn="l" defTabSz="914400" rtl="0" eaLnBrk="1" latinLnBrk="0" hangingPunct="1">
              <a:spcBef>
                <a:spcPct val="0"/>
              </a:spcBef>
              <a:buNone/>
              <a:defRPr sz="3200" kern="1200">
                <a:solidFill>
                  <a:schemeClr val="bg1"/>
                </a:solidFill>
                <a:latin typeface="Arial" panose="020B0604020202020204" pitchFamily="34" charset="0"/>
                <a:ea typeface="+mj-ea"/>
                <a:cs typeface="Arial" panose="020B0604020202020204" pitchFamily="34" charset="0"/>
              </a:defRPr>
            </a:lvl1pPr>
          </a:lstStyle>
          <a:p>
            <a:r>
              <a:rPr lang="en-GB" sz="2500" b="1" dirty="0">
                <a:latin typeface="+mn-lt"/>
                <a:cs typeface="Arial"/>
              </a:rPr>
              <a:t>Germany – Special Treaty and National Rules (1)</a:t>
            </a:r>
            <a:endParaRPr lang="en-GB" sz="2200" b="1" dirty="0">
              <a:latin typeface="+mn-lt"/>
              <a:cs typeface="Arial"/>
            </a:endParaRPr>
          </a:p>
        </p:txBody>
      </p:sp>
    </p:spTree>
    <p:extLst>
      <p:ext uri="{BB962C8B-B14F-4D97-AF65-F5344CB8AC3E}">
        <p14:creationId xmlns:p14="http://schemas.microsoft.com/office/powerpoint/2010/main" val="146214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Step RGBs">
      <a:dk1>
        <a:srgbClr val="262626"/>
      </a:dk1>
      <a:lt1>
        <a:sysClr val="window" lastClr="FFFFFF"/>
      </a:lt1>
      <a:dk2>
        <a:srgbClr val="262626"/>
      </a:dk2>
      <a:lt2>
        <a:srgbClr val="EEECE1"/>
      </a:lt2>
      <a:accent1>
        <a:srgbClr val="E24912"/>
      </a:accent1>
      <a:accent2>
        <a:srgbClr val="172154"/>
      </a:accent2>
      <a:accent3>
        <a:srgbClr val="4891DC"/>
      </a:accent3>
      <a:accent4>
        <a:srgbClr val="2EB135"/>
      </a:accent4>
      <a:accent5>
        <a:srgbClr val="CC092F"/>
      </a:accent5>
      <a:accent6>
        <a:srgbClr val="BED600"/>
      </a:accent6>
      <a:hlink>
        <a:srgbClr val="000000"/>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F32990F7A9650841A34A98124A48F278" ma:contentTypeVersion="13" ma:contentTypeDescription="Creare un nuovo documento." ma:contentTypeScope="" ma:versionID="4759ba0e0a8413ef74a78288719a4787">
  <xsd:schema xmlns:xsd="http://www.w3.org/2001/XMLSchema" xmlns:xs="http://www.w3.org/2001/XMLSchema" xmlns:p="http://schemas.microsoft.com/office/2006/metadata/properties" xmlns:ns2="b103f765-08eb-4b7e-9f32-f80b652470fd" xmlns:ns3="e66bfc2b-c7ed-40bb-8fbb-f3a30d5c6bb4" targetNamespace="http://schemas.microsoft.com/office/2006/metadata/properties" ma:root="true" ma:fieldsID="c76c1ffde24589680521dff3026fc88d" ns2:_="" ns3:_="">
    <xsd:import namespace="b103f765-08eb-4b7e-9f32-f80b652470fd"/>
    <xsd:import namespace="e66bfc2b-c7ed-40bb-8fbb-f3a30d5c6bb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03f765-08eb-4b7e-9f32-f80b652470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66bfc2b-c7ed-40bb-8fbb-f3a30d5c6bb4" elementFormDefault="qualified">
    <xsd:import namespace="http://schemas.microsoft.com/office/2006/documentManagement/types"/>
    <xsd:import namespace="http://schemas.microsoft.com/office/infopath/2007/PartnerControls"/>
    <xsd:element name="SharedWithUsers" ma:index="18"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Condiviso con dettagl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76E01CA-F6CC-4D08-9F75-AC3E09F14103}">
  <ds:schemaRefs>
    <ds:schemaRef ds:uri="http://purl.org/dc/terms/"/>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http://purl.org/dc/dcmitype/"/>
    <ds:schemaRef ds:uri="e66bfc2b-c7ed-40bb-8fbb-f3a30d5c6bb4"/>
    <ds:schemaRef ds:uri="b103f765-08eb-4b7e-9f32-f80b652470fd"/>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43E00735-9EF6-4BF6-8A68-64A46988103B}">
  <ds:schemaRefs>
    <ds:schemaRef ds:uri="b103f765-08eb-4b7e-9f32-f80b652470fd"/>
    <ds:schemaRef ds:uri="e66bfc2b-c7ed-40bb-8fbb-f3a30d5c6bb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F372333-EBC7-473A-8349-10AAE1954A8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3758</Words>
  <Application>Microsoft Office PowerPoint</Application>
  <PresentationFormat>Widescreen</PresentationFormat>
  <Paragraphs>400</Paragraphs>
  <Slides>32</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Arial</vt:lpstr>
      <vt:lpstr>Calibri</vt:lpstr>
      <vt:lpstr>HelveticaNeueLT Std Lt Cn</vt:lpstr>
      <vt:lpstr>Nunito Sans</vt:lpstr>
      <vt:lpstr>Roboto-MediumItalic</vt:lpstr>
      <vt:lpstr>Roboto-Regular</vt:lpstr>
      <vt:lpstr>Verdana</vt:lpstr>
      <vt:lpstr>Wingdings</vt:lpstr>
      <vt:lpstr>Office Theme</vt:lpstr>
      <vt:lpstr>PowerPoint Presentation</vt:lpstr>
      <vt:lpstr>PowerPoint Presentation</vt:lpstr>
      <vt:lpstr>Agenda</vt:lpstr>
      <vt:lpstr>Individual Tax Residence </vt:lpstr>
      <vt:lpstr>Figure 2  </vt:lpstr>
      <vt:lpstr>Preferential Tax Regime </vt:lpstr>
      <vt:lpstr>PowerPoint Presentation</vt:lpstr>
      <vt:lpstr>PowerPoint Presentation</vt:lpstr>
      <vt:lpstr>PowerPoint Presentation</vt:lpstr>
      <vt:lpstr>PowerPoint Presentation</vt:lpstr>
      <vt:lpstr>PowerPoint Presentation</vt:lpstr>
      <vt:lpstr>Challenges and issues when moving to another jurisdiction</vt:lpstr>
      <vt:lpstr>Prolonged tax liability of ex-residents for a period after expatriation? </vt:lpstr>
      <vt:lpstr>Exit tax</vt:lpstr>
      <vt:lpstr>STEP UP in the base of the assets in case of move </vt:lpstr>
      <vt:lpstr>Inheritance &amp; gift tax consequences in the country of origin and the new country </vt:lpstr>
      <vt:lpstr>Italian case 2 Italian resident transfers his tax residence abroad </vt:lpstr>
      <vt:lpstr>Italian case 2 – 1st scenario Italian resident transfers his tax residence abroad </vt:lpstr>
      <vt:lpstr>Italian case 2 – 2nd scenario Italian resident transfers his tax residence abroad </vt:lpstr>
      <vt:lpstr>Italian case 2 – 3rd scenario Italian resident transfers his tax residence abroad </vt:lpstr>
      <vt:lpstr>Company issues relevant for families</vt:lpstr>
      <vt:lpstr>Residence of companies</vt:lpstr>
      <vt:lpstr>Unexpected permanent establishment</vt:lpstr>
      <vt:lpstr>Shell companies directive (proposal)</vt:lpstr>
      <vt:lpstr>Shell company reporting 1</vt:lpstr>
      <vt:lpstr>Shell company reporting 2: EU compliant?</vt:lpstr>
      <vt:lpstr>What is the value of a declaration of residence?</vt:lpstr>
      <vt:lpstr>PowerPoint Presentation</vt:lpstr>
      <vt:lpstr>Spanish case - Residence of companies</vt:lpstr>
      <vt:lpstr>Italian case 3  Residence of companies related to the residence of the board members</vt:lpstr>
      <vt:lpstr>Some thoughts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SONY</dc:creator>
  <cp:lastModifiedBy>Judith Taic</cp:lastModifiedBy>
  <cp:revision>114</cp:revision>
  <cp:lastPrinted>2022-11-10T13:15:08Z</cp:lastPrinted>
  <dcterms:created xsi:type="dcterms:W3CDTF">2015-01-06T02:26:26Z</dcterms:created>
  <dcterms:modified xsi:type="dcterms:W3CDTF">2022-11-15T11:50:05Z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0x010100F32990F7A9650841A34A98124A48F278</vt:lpwstr>
  </property>
  <property fmtid="{D5CDD505-2E9C-101B-9397-08002B2CF9AE}" pid="3" name="MediaServiceImageTags">
    <vt:lpwstr/>
  </property>
</Properties>
</file>