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notesMasterIdLst>
    <p:notesMasterId r:id="rId9"/>
  </p:notesMasterIdLst>
  <p:sldIdLst>
    <p:sldId id="256" r:id="rId2"/>
    <p:sldId id="303" r:id="rId3"/>
    <p:sldId id="304" r:id="rId4"/>
    <p:sldId id="307" r:id="rId5"/>
    <p:sldId id="305" r:id="rId6"/>
    <p:sldId id="306" r:id="rId7"/>
    <p:sldId id="280" r:id="rId8"/>
  </p:sldIdLst>
  <p:sldSz cx="9144000" cy="6858000" type="screen4x3"/>
  <p:notesSz cx="6797675" cy="992822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53007BE-FBEB-40B7-B92C-46CBFBECA55D}">
          <p14:sldIdLst>
            <p14:sldId id="256"/>
            <p14:sldId id="303"/>
            <p14:sldId id="304"/>
            <p14:sldId id="307"/>
            <p14:sldId id="305"/>
            <p14:sldId id="306"/>
            <p14:sldId id="280"/>
          </p14:sldIdLst>
        </p14:section>
        <p14:section name="מקטע ללא כותרת" id="{9A13656C-8C42-4019-999A-FADB1FD1004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6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5413" autoAdjust="0"/>
    <p:restoredTop sz="96433" autoAdjust="0"/>
  </p:normalViewPr>
  <p:slideViewPr>
    <p:cSldViewPr>
      <p:cViewPr varScale="1">
        <p:scale>
          <a:sx n="114" d="100"/>
          <a:sy n="114" d="100"/>
        </p:scale>
        <p:origin x="11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6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385BD7D-BD29-4BA3-8AB2-DD74DC78D946}" type="datetimeFigureOut">
              <a:rPr lang="he-IL" smtClean="0"/>
              <a:t>ז'/תשרי/תשפ"ג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EE6180-CFC2-4207-83B6-CCDFCF9D410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636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215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0454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9183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0732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1711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6209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150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ז'/תשרי/תשפ"ג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650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ז'/תשרי/תשפ"ג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7431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ז'/תשרי/תשפ"ג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504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ז'/תשרי/תשפ"ג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3834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ז'/תשרי/תשפ"ג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7807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ז'/תשרי/תשפ"ג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668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ז'/תשרי/תשפ"ג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6589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ז'/תשרי/תשפ"ג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1592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ז'/תשרי/תשפ"ג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0640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ז'/תשרי/תשפ"ג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0689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ז'/תשרי/תשפ"ג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081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F5B0-5733-4048-8E27-42DEAD14E471}" type="datetimeFigureOut">
              <a:rPr lang="he-IL" smtClean="0"/>
              <a:t>ז'/תשרי/תשפ"ג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995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3528" y="1903114"/>
            <a:ext cx="8352928" cy="3051771"/>
          </a:xfrm>
        </p:spPr>
        <p:txBody>
          <a:bodyPr>
            <a:noAutofit/>
          </a:bodyPr>
          <a:lstStyle/>
          <a:p>
            <a:r>
              <a:rPr lang="en-US" sz="3000" dirty="0">
                <a:latin typeface="Calibri Light" panose="020F0302020204030204" pitchFamily="34" charset="0"/>
                <a:cs typeface="David" panose="020E0502060401010101" pitchFamily="34" charset="-79"/>
              </a:rPr>
              <a:t>Tax Residence</a:t>
            </a:r>
            <a:br>
              <a:rPr lang="en-US" sz="3000" dirty="0">
                <a:latin typeface="Calibri Light" panose="020F0302020204030204" pitchFamily="34" charset="0"/>
                <a:cs typeface="David" panose="020E0502060401010101" pitchFamily="34" charset="-79"/>
              </a:rPr>
            </a:br>
            <a:r>
              <a:rPr lang="en-US" sz="3000" dirty="0">
                <a:latin typeface="Calibri Light" panose="020F0302020204030204" pitchFamily="34" charset="0"/>
                <a:cs typeface="David" panose="020E0502060401010101" pitchFamily="34" charset="-79"/>
              </a:rPr>
              <a:t>Individuals moving into and out of Germany</a:t>
            </a:r>
            <a:br>
              <a:rPr lang="en-US" sz="3000" dirty="0">
                <a:latin typeface="Calibri Light" panose="020F0302020204030204" pitchFamily="34" charset="0"/>
                <a:cs typeface="David" panose="020E0502060401010101" pitchFamily="34" charset="-79"/>
              </a:rPr>
            </a:br>
            <a:r>
              <a:rPr lang="en-US" sz="3000" dirty="0">
                <a:latin typeface="Calibri Light" panose="020F0302020204030204" pitchFamily="34" charset="0"/>
                <a:cs typeface="David" panose="020E0502060401010101" pitchFamily="34" charset="-79"/>
              </a:rPr>
              <a:t>Israel &amp; New York Bar Association</a:t>
            </a:r>
            <a:br>
              <a:rPr lang="en-US" sz="3000" dirty="0">
                <a:latin typeface="Calibri Light" panose="020F0302020204030204" pitchFamily="34" charset="0"/>
                <a:cs typeface="David" panose="020E0502060401010101" pitchFamily="34" charset="-79"/>
              </a:rPr>
            </a:br>
            <a:r>
              <a:rPr lang="en-US" sz="3000" dirty="0">
                <a:latin typeface="Calibri Light" panose="020F0302020204030204" pitchFamily="34" charset="0"/>
                <a:cs typeface="David" panose="020E0502060401010101" pitchFamily="34" charset="-79"/>
              </a:rPr>
              <a:t>International Section, Seminar</a:t>
            </a:r>
            <a:br>
              <a:rPr lang="en-US" sz="3000" dirty="0">
                <a:latin typeface="Calibri Light" panose="020F0302020204030204" pitchFamily="34" charset="0"/>
                <a:cs typeface="David" panose="020E0502060401010101" pitchFamily="34" charset="-79"/>
              </a:rPr>
            </a:br>
            <a:r>
              <a:rPr lang="en-US" sz="3000" dirty="0">
                <a:latin typeface="Calibri Light" panose="020F0302020204030204" pitchFamily="34" charset="0"/>
                <a:cs typeface="David" panose="020E0502060401010101" pitchFamily="34" charset="-79"/>
              </a:rPr>
              <a:t>September 19, Tel Aviv </a:t>
            </a:r>
            <a:endParaRPr lang="he-IL" sz="3000" dirty="0">
              <a:latin typeface="Calibri Light" panose="020F03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4841776"/>
            <a:ext cx="6400800" cy="2016224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>
                <a:latin typeface="Calibri Light" panose="020F0302020204030204" pitchFamily="34" charset="0"/>
                <a:cs typeface="David" panose="020E0502060401010101" pitchFamily="34" charset="-79"/>
              </a:rPr>
              <a:t>Dr. Judith Taic</a:t>
            </a:r>
          </a:p>
          <a:p>
            <a:r>
              <a:rPr lang="en-GB" dirty="0">
                <a:latin typeface="Calibri Light" panose="020F0302020204030204" pitchFamily="34" charset="0"/>
                <a:cs typeface="David" panose="020E0502060401010101" pitchFamily="34" charset="-79"/>
              </a:rPr>
              <a:t>LLM Taxation (NYU), TEP </a:t>
            </a:r>
          </a:p>
          <a:p>
            <a:r>
              <a:rPr lang="en-GB" dirty="0">
                <a:latin typeface="Calibri Light" panose="020F0302020204030204" pitchFamily="34" charset="0"/>
                <a:cs typeface="David" panose="020E0502060401010101" pitchFamily="34" charset="-79"/>
              </a:rPr>
              <a:t>Rechtsanwältin – </a:t>
            </a:r>
            <a:r>
              <a:rPr lang="de-DE" dirty="0">
                <a:latin typeface="Calibri Light" panose="020F0302020204030204" pitchFamily="34" charset="0"/>
                <a:cs typeface="David" panose="020E0502060401010101" pitchFamily="34" charset="-79"/>
              </a:rPr>
              <a:t>Germany</a:t>
            </a:r>
            <a:endParaRPr lang="en-GB" dirty="0">
              <a:latin typeface="Calibri Light" panose="020F0302020204030204" pitchFamily="34" charset="0"/>
              <a:cs typeface="David" panose="020E0502060401010101" pitchFamily="34" charset="-79"/>
            </a:endParaRPr>
          </a:p>
          <a:p>
            <a:r>
              <a:rPr lang="en-GB" dirty="0">
                <a:latin typeface="Calibri Light" panose="020F0302020204030204" pitchFamily="34" charset="0"/>
                <a:cs typeface="David" panose="020E0502060401010101" pitchFamily="34" charset="-79"/>
              </a:rPr>
              <a:t>Attorney at Law - New York</a:t>
            </a:r>
          </a:p>
          <a:p>
            <a:r>
              <a:rPr lang="en-GB" dirty="0">
                <a:latin typeface="Calibri Light" panose="020F0302020204030204" pitchFamily="34" charset="0"/>
                <a:cs typeface="David" panose="020E0502060401010101" pitchFamily="34" charset="-79"/>
              </a:rPr>
              <a:t>Advocate – Tel Aviv</a:t>
            </a:r>
          </a:p>
          <a:p>
            <a:r>
              <a:rPr lang="en-GB" dirty="0">
                <a:latin typeface="Calibri Light" panose="020F0302020204030204" pitchFamily="34" charset="0"/>
                <a:cs typeface="David" panose="020E0502060401010101" pitchFamily="34" charset="-79"/>
              </a:rPr>
              <a:t>drjtaic@law-intax.com</a:t>
            </a:r>
            <a:endParaRPr lang="en-US" dirty="0">
              <a:latin typeface="Calibri Light" panose="020F0302020204030204" pitchFamily="34" charset="0"/>
              <a:cs typeface="David" panose="020E0502060401010101" pitchFamily="34" charset="-79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" y="5813403"/>
            <a:ext cx="1676602" cy="104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D3621A8-DF47-DF4C-D0A0-5C95AD9D2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077" y="188640"/>
            <a:ext cx="2857845" cy="1924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79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28" y="908720"/>
            <a:ext cx="8093496" cy="5112568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lnSpc>
                <a:spcPct val="107000"/>
              </a:lnSpc>
              <a:buNone/>
            </a:pPr>
            <a:endParaRPr lang="en-GB" sz="2000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914400" lvl="2" indent="0" algn="ctr">
              <a:lnSpc>
                <a:spcPct val="107000"/>
              </a:lnSpc>
              <a:buNone/>
            </a:pPr>
            <a:r>
              <a:rPr lang="en-GB" sz="3800" dirty="0">
                <a:ea typeface="Calibri" panose="020F0502020204030204" pitchFamily="34" charset="0"/>
                <a:cs typeface="David" panose="020E0502060401010101" pitchFamily="34" charset="-79"/>
              </a:rPr>
              <a:t>Tax Residence in Germany</a:t>
            </a: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6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	</a:t>
            </a:r>
            <a:r>
              <a:rPr lang="en-US" sz="29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   Home</a:t>
            </a:r>
            <a:r>
              <a:rPr lang="en-US" sz="2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				       </a:t>
            </a:r>
            <a:r>
              <a:rPr lang="en-US" sz="29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Habitually Abode</a:t>
            </a:r>
            <a:endParaRPr lang="he-IL" sz="29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 	</a:t>
            </a:r>
            <a:endParaRPr lang="en-GB" sz="1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</a:t>
            </a:r>
          </a:p>
          <a:p>
            <a:pPr lvl="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David" panose="020E0502060401010101" pitchFamily="34" charset="-79"/>
                <a:cs typeface="David" panose="020E0502060401010101" pitchFamily="34" charset="-79"/>
              </a:rPr>
              <a:t>This residence does not need to be the centre of vital interests</a:t>
            </a:r>
          </a:p>
          <a:p>
            <a:pPr lvl="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David" panose="020E0502060401010101" pitchFamily="34" charset="-79"/>
                <a:cs typeface="David" panose="020E0502060401010101" pitchFamily="34" charset="-79"/>
              </a:rPr>
              <a:t>Tax Treaties – Tie breaker provision</a:t>
            </a:r>
          </a:p>
          <a:p>
            <a:pPr lvl="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Centre of vital interests</a:t>
            </a:r>
          </a:p>
          <a:p>
            <a:pPr lvl="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Habitually stay</a:t>
            </a:r>
          </a:p>
          <a:p>
            <a:pPr lvl="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Nationality</a:t>
            </a:r>
          </a:p>
          <a:p>
            <a:pPr lvl="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endParaRPr lang="en-GB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9" y="5949280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0" y="0"/>
            <a:ext cx="9144000" cy="77625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en-US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B5712-36FD-08B8-00BB-CC1A75843A54}"/>
              </a:ext>
            </a:extLst>
          </p:cNvPr>
          <p:cNvSpPr/>
          <p:nvPr/>
        </p:nvSpPr>
        <p:spPr>
          <a:xfrm>
            <a:off x="755576" y="2210638"/>
            <a:ext cx="3664019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(secondary) home (sleeping lot) available under circumstances which justify the assumption that the home will be maintained and used at least occasionally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92A40F-3DA7-C9AB-F7B2-C62FEB184701}"/>
              </a:ext>
            </a:extLst>
          </p:cNvPr>
          <p:cNvSpPr/>
          <p:nvPr/>
        </p:nvSpPr>
        <p:spPr>
          <a:xfrm>
            <a:off x="5688124" y="2210638"/>
            <a:ext cx="237626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&gt; 180 days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Even without (secondary) home</a:t>
            </a: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4168027B-B081-9730-DC6A-CB1F4131E220}"/>
              </a:ext>
            </a:extLst>
          </p:cNvPr>
          <p:cNvCxnSpPr>
            <a:cxnSpLocks/>
          </p:cNvCxnSpPr>
          <p:nvPr/>
        </p:nvCxnSpPr>
        <p:spPr>
          <a:xfrm>
            <a:off x="4932040" y="1556792"/>
            <a:ext cx="1224136" cy="383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7A32C455-9029-247B-58F7-663F81903BB1}"/>
              </a:ext>
            </a:extLst>
          </p:cNvPr>
          <p:cNvCxnSpPr/>
          <p:nvPr/>
        </p:nvCxnSpPr>
        <p:spPr>
          <a:xfrm flipH="1">
            <a:off x="3059832" y="1556792"/>
            <a:ext cx="1359763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98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28" y="908720"/>
            <a:ext cx="8093496" cy="5328592"/>
          </a:xfrm>
        </p:spPr>
        <p:txBody>
          <a:bodyPr>
            <a:normAutofit fontScale="25000" lnSpcReduction="20000"/>
          </a:bodyPr>
          <a:lstStyle/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51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7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Income taxes:</a:t>
            </a:r>
          </a:p>
          <a:p>
            <a:pPr lvl="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No income tax holidays in Germany available! From the first day you pay. </a:t>
            </a:r>
          </a:p>
          <a:p>
            <a:pPr lvl="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Avoid coming with a trust in your         to Germany (there are pitfalls for trustees and beneficiaries waiting!).</a:t>
            </a:r>
          </a:p>
          <a:p>
            <a:pPr lvl="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Foreign bank deposit and foreign currency accounts are taxed as foreign assets and trigger substantial reporting.</a:t>
            </a:r>
          </a:p>
          <a:p>
            <a:pPr lvl="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Consider a pre-emigration income tax planning (stepping up of assets; avoid any trust position; do a German CFC rule check for your entities/maybe use blocker structure; income shall be deferred after the time the client has left Germany. </a:t>
            </a:r>
            <a:endParaRPr lang="en-US" sz="60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7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Inheritance and gift taxes:</a:t>
            </a:r>
          </a:p>
          <a:p>
            <a:pPr lvl="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The system applies the first day within Germany on your worldwide estate!</a:t>
            </a:r>
          </a:p>
          <a:p>
            <a:pPr lvl="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Germany has only few Double Tax Treaties for inheritance tax purposes (Denmark, France, Greece, Sweden, Switzerland and the United States</a:t>
            </a:r>
            <a:r>
              <a:rPr lang="he-IL" sz="6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</a:t>
            </a:r>
            <a:r>
              <a:rPr lang="en-GB" sz="6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6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lvl="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Consider a pre-immigration succession planning.</a:t>
            </a:r>
          </a:p>
          <a:p>
            <a:pPr lvl="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6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6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	</a:t>
            </a: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6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he-IL" sz="26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 	</a:t>
            </a:r>
            <a:endParaRPr lang="en-GB" sz="1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</a:t>
            </a:r>
          </a:p>
          <a:p>
            <a:pPr lvl="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endParaRPr lang="en-GB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9" y="5949280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0" y="0"/>
            <a:ext cx="9144000" cy="77625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200" dirty="0"/>
              <a:t>Checklist for individuals moving into Germany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0D33C35-185D-C7D4-A1F5-E2DA17167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2132856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2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28" y="908720"/>
            <a:ext cx="8093496" cy="511256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7000"/>
              </a:lnSpc>
              <a:buNone/>
            </a:pPr>
            <a:endParaRPr lang="en-GB" sz="2000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9" y="5949280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-1" y="-315"/>
            <a:ext cx="9144000" cy="77625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200" dirty="0"/>
              <a:t>German inheritance and Gift Taxation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B5712-36FD-08B8-00BB-CC1A75843A54}"/>
              </a:ext>
            </a:extLst>
          </p:cNvPr>
          <p:cNvSpPr/>
          <p:nvPr/>
        </p:nvSpPr>
        <p:spPr>
          <a:xfrm>
            <a:off x="318984" y="2826511"/>
            <a:ext cx="3024337" cy="2902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174625" algn="l" rtl="0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German Inheritance Tax</a:t>
            </a:r>
          </a:p>
          <a:p>
            <a:pPr marL="615950" indent="-171450" algn="l" rtl="0"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27063" indent="87313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German tax residence of deceased</a:t>
            </a:r>
          </a:p>
          <a:p>
            <a:pPr marL="981075" lvl="1" indent="-171450" algn="l" rtl="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German tax on worldwide estate</a:t>
            </a:r>
          </a:p>
          <a:p>
            <a:pPr marL="714375" lvl="1" indent="-87313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German tax residence of beneficiary</a:t>
            </a:r>
          </a:p>
          <a:p>
            <a:pPr marL="981075" lvl="1" indent="-171450" algn="l" rtl="0">
              <a:buFont typeface="Wingdings" panose="05000000000000000000" pitchFamily="2" charset="2"/>
              <a:buChar char="Ø"/>
              <a:tabLst>
                <a:tab pos="896938" algn="l"/>
              </a:tabLst>
            </a:pPr>
            <a:r>
              <a:rPr lang="en-US" sz="12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German tax on beneficiary’s interest in worldwide estate</a:t>
            </a:r>
          </a:p>
          <a:p>
            <a:pPr marL="714375" lvl="1" indent="-87313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German situs property</a:t>
            </a:r>
          </a:p>
          <a:p>
            <a:pPr marL="981075" lvl="1" indent="-171450" algn="l" rtl="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German tax on German situs property</a:t>
            </a:r>
          </a:p>
          <a:p>
            <a:pPr algn="ctr"/>
            <a:endParaRPr lang="en-US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18B47A8-031C-A0BC-1BB9-A31942111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64" y="901134"/>
            <a:ext cx="3024338" cy="185898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D6DE47E-8F71-B152-BF0C-031C3B791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787" y="908720"/>
            <a:ext cx="5395554" cy="1851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90B7F6-AF14-0CD4-5C50-4793E2D81A46}"/>
              </a:ext>
            </a:extLst>
          </p:cNvPr>
          <p:cNvSpPr/>
          <p:nvPr/>
        </p:nvSpPr>
        <p:spPr>
          <a:xfrm>
            <a:off x="3374787" y="2831243"/>
            <a:ext cx="2047689" cy="2902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 rtl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King</a:t>
            </a:r>
          </a:p>
          <a:p>
            <a:pPr marL="171450" indent="-171450" algn="l" rtl="0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44500" indent="-261938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No German tax residence</a:t>
            </a:r>
          </a:p>
          <a:p>
            <a:pPr marL="171450" indent="-171450" algn="l" rtl="0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endParaRPr lang="en-US" sz="1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endParaRPr lang="en-US" sz="1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endParaRPr lang="en-US" sz="1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endParaRPr lang="en-US" sz="1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algn="l" rtl="0"/>
            <a:endParaRPr lang="en-US" sz="1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158750" algn="l" rtl="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44500" indent="-261938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No German situs property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F94442-9313-52B9-0FF8-7866ED46A14B}"/>
              </a:ext>
            </a:extLst>
          </p:cNvPr>
          <p:cNvSpPr/>
          <p:nvPr/>
        </p:nvSpPr>
        <p:spPr>
          <a:xfrm>
            <a:off x="5422476" y="2826511"/>
            <a:ext cx="3347865" cy="2906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German (secondary) home at lake Starnberg, Munich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Double Tax Treaty for income tax purposes between Thailand and Germany: Tie breaker rule: Center of vital interests: Thailand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Double Tax Treaty for inheritance tax purposes between Thailand and Germany: not existent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Result: German right to tax beneficiary’s interest in worldwide estate: 30 % of ca. 40 billions USD</a:t>
            </a:r>
          </a:p>
          <a:p>
            <a:pPr algn="ctr"/>
            <a:endParaRPr lang="en-US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762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093496" cy="5112568"/>
          </a:xfrm>
        </p:spPr>
        <p:txBody>
          <a:bodyPr>
            <a:normAutofit fontScale="25000" lnSpcReduction="20000"/>
          </a:bodyPr>
          <a:lstStyle/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51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7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Income taxes:</a:t>
            </a:r>
          </a:p>
          <a:p>
            <a:pPr lvl="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Exit Tax when you stay too long in Germany (7 out of 10 years) (New Rules since January 2022!). </a:t>
            </a:r>
          </a:p>
          <a:p>
            <a:pPr lvl="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Ten-year tax shadow in case a German Citizen moves to a low tax jurisdiction (Extended German limited tax liability -  para 2 Foreign Tax Act (e.g. move to UK, Italy and Switzerland).</a:t>
            </a:r>
          </a:p>
          <a:p>
            <a:pPr marL="1828800" lvl="4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6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7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Inheritance and gift taxes:</a:t>
            </a:r>
          </a:p>
          <a:p>
            <a:pPr lvl="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If you became German citizen, for the first 5 years after leaving Germany you are still exposed to the German inheritance and gift tax system with your worldwide estate. </a:t>
            </a: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7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	</a:t>
            </a: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6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he-IL" sz="26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 	</a:t>
            </a:r>
            <a:endParaRPr lang="en-GB" sz="1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</a:t>
            </a:r>
          </a:p>
          <a:p>
            <a:pPr lvl="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endParaRPr lang="en-GB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9" y="5949280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0" y="0"/>
            <a:ext cx="9144000" cy="77625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200" dirty="0"/>
              <a:t>Tax areas of concern for individuals moving out of Germany</a:t>
            </a:r>
          </a:p>
        </p:txBody>
      </p:sp>
    </p:spTree>
    <p:extLst>
      <p:ext uri="{BB962C8B-B14F-4D97-AF65-F5344CB8AC3E}">
        <p14:creationId xmlns:p14="http://schemas.microsoft.com/office/powerpoint/2010/main" val="226287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28" y="908719"/>
            <a:ext cx="8093496" cy="5735885"/>
          </a:xfrm>
        </p:spPr>
        <p:txBody>
          <a:bodyPr>
            <a:normAutofit fontScale="25000" lnSpcReduction="20000"/>
          </a:bodyPr>
          <a:lstStyle/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51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7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Be careful not to establish unintended tax residency</a:t>
            </a:r>
          </a:p>
          <a:p>
            <a:pPr lvl="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6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lvl="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Secondary home suffices if available at any time and used occasionally.</a:t>
            </a:r>
          </a:p>
          <a:p>
            <a:pPr lvl="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No minimum number of days of presence in Germany required (but &gt; 180 days suffice even without secondary home.</a:t>
            </a:r>
          </a:p>
          <a:p>
            <a:pPr lvl="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German inheritance tax if either the deceased or beneficiary are German tax resident.</a:t>
            </a:r>
          </a:p>
          <a:p>
            <a:pPr lvl="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Extended unlimited inheritance/gift taxation for 5 years after leaving Germany if person is German citizen. </a:t>
            </a:r>
          </a:p>
          <a:p>
            <a:pPr lvl="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55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7200" dirty="0">
                <a:latin typeface="David" panose="020E0502060401010101" pitchFamily="34" charset="-79"/>
                <a:cs typeface="David" panose="020E0502060401010101" pitchFamily="34" charset="-79"/>
              </a:rPr>
              <a:t>Foreign individuals holding assets in Germany</a:t>
            </a:r>
          </a:p>
          <a:p>
            <a:pPr lvl="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6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lvl="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David" panose="020E0502060401010101" pitchFamily="34" charset="-79"/>
                <a:cs typeface="David" panose="020E0502060401010101" pitchFamily="34" charset="-79"/>
              </a:rPr>
              <a:t>Inheritance/gift taxation on German situs property (e.g. German real estate, partnership interest, at least 10 % holding in German corporation) you may interpose foreign holding entities.</a:t>
            </a:r>
          </a:p>
          <a:p>
            <a:pPr lvl="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David" panose="020E0502060401010101" pitchFamily="34" charset="-79"/>
                <a:cs typeface="David" panose="020E0502060401010101" pitchFamily="34" charset="-79"/>
              </a:rPr>
              <a:t>A vacation home in Germany can trigger worldwide inheritance taxation! </a:t>
            </a: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he-IL" sz="72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 	</a:t>
            </a:r>
            <a:endParaRPr lang="en-GB" sz="1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</a:t>
            </a:r>
          </a:p>
          <a:p>
            <a:pPr lvl="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3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endParaRPr lang="en-GB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9" y="5949280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0" y="0"/>
            <a:ext cx="9144000" cy="77625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GB" sz="2200" dirty="0"/>
              <a:t>W</a:t>
            </a:r>
            <a:r>
              <a:rPr lang="en-US" sz="2200" dirty="0"/>
              <a:t>hat to take away</a:t>
            </a:r>
          </a:p>
        </p:txBody>
      </p:sp>
    </p:spTree>
    <p:extLst>
      <p:ext uri="{BB962C8B-B14F-4D97-AF65-F5344CB8AC3E}">
        <p14:creationId xmlns:p14="http://schemas.microsoft.com/office/powerpoint/2010/main" val="25258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229600" cy="6165304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lnSpc>
                <a:spcPct val="107000"/>
              </a:lnSpc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07000"/>
              </a:lnSpc>
              <a:buNone/>
            </a:pPr>
            <a:r>
              <a:rPr lang="en-US" sz="4400" b="1" dirty="0">
                <a:latin typeface="Calibri Light" panose="020F03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Thank You </a:t>
            </a:r>
          </a:p>
          <a:p>
            <a:pPr marL="457200" lvl="1" indent="0" algn="ctr">
              <a:lnSpc>
                <a:spcPct val="107000"/>
              </a:lnSpc>
              <a:buNone/>
            </a:pP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07000"/>
              </a:lnSpc>
              <a:buNone/>
            </a:pP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07000"/>
              </a:lnSpc>
              <a:buNone/>
            </a:pPr>
            <a:r>
              <a:rPr lang="de-DE" sz="4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</a:p>
          <a:p>
            <a:pPr marL="457200" lvl="1" indent="0" algn="ctr">
              <a:lnSpc>
                <a:spcPct val="107000"/>
              </a:lnSpc>
              <a:buNone/>
            </a:pPr>
            <a:r>
              <a:rPr lang="de-DE" sz="4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</a:p>
          <a:p>
            <a:pPr marL="457200" lvl="1" indent="0" algn="ctr">
              <a:lnSpc>
                <a:spcPct val="107000"/>
              </a:lnSpc>
              <a:buNone/>
            </a:pPr>
            <a:r>
              <a:rPr lang="de-DE" sz="4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			</a:t>
            </a:r>
            <a:endParaRPr lang="en-US" sz="2200" dirty="0">
              <a:latin typeface="CalibriBody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lvl="1" indent="0" algn="ctr">
              <a:lnSpc>
                <a:spcPct val="107000"/>
              </a:lnSpc>
              <a:buNone/>
            </a:pPr>
            <a:r>
              <a:rPr lang="en-US" sz="2200" b="1" dirty="0">
                <a:latin typeface="CalibriBody"/>
                <a:ea typeface="Calibri" panose="020F0502020204030204" pitchFamily="34" charset="0"/>
                <a:cs typeface="David" panose="020E0502060401010101" pitchFamily="34" charset="-79"/>
              </a:rPr>
              <a:t>drjtaic@law-intax.com				   </a:t>
            </a:r>
            <a:r>
              <a:rPr lang="en-US" sz="22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		</a:t>
            </a:r>
            <a:endParaRPr lang="en-GB" sz="22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3"/>
            <a:ext cx="6714492" cy="16269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39952" y="4191990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400" b="1" dirty="0"/>
              <a:t>www.law-intax.com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599931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גווני אפור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735</Words>
  <Application>Microsoft Office PowerPoint</Application>
  <PresentationFormat>On-screen Show (4:3)</PresentationFormat>
  <Paragraphs>145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CalibriBody</vt:lpstr>
      <vt:lpstr>David</vt:lpstr>
      <vt:lpstr>Wingdings</vt:lpstr>
      <vt:lpstr>Office Theme</vt:lpstr>
      <vt:lpstr>Tax Residence Individuals moving into and out of Germany Israel &amp; New York Bar Association International Section, Seminar September 19, Tel Aviv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כותרת</dc:title>
  <dc:creator>Mierav</dc:creator>
  <cp:lastModifiedBy>Judith Taic</cp:lastModifiedBy>
  <cp:revision>260</cp:revision>
  <cp:lastPrinted>2014-06-01T06:49:18Z</cp:lastPrinted>
  <dcterms:created xsi:type="dcterms:W3CDTF">2014-05-22T06:13:48Z</dcterms:created>
  <dcterms:modified xsi:type="dcterms:W3CDTF">2022-10-02T12:56:01Z</dcterms:modified>
</cp:coreProperties>
</file>