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</p:sldMasterIdLst>
  <p:notesMasterIdLst>
    <p:notesMasterId r:id="rId25"/>
  </p:notesMasterIdLst>
  <p:sldIdLst>
    <p:sldId id="256" r:id="rId2"/>
    <p:sldId id="259" r:id="rId3"/>
    <p:sldId id="260" r:id="rId4"/>
    <p:sldId id="283" r:id="rId5"/>
    <p:sldId id="261" r:id="rId6"/>
    <p:sldId id="289" r:id="rId7"/>
    <p:sldId id="287" r:id="rId8"/>
    <p:sldId id="290" r:id="rId9"/>
    <p:sldId id="263" r:id="rId10"/>
    <p:sldId id="281" r:id="rId11"/>
    <p:sldId id="264" r:id="rId12"/>
    <p:sldId id="282" r:id="rId13"/>
    <p:sldId id="284" r:id="rId14"/>
    <p:sldId id="285" r:id="rId15"/>
    <p:sldId id="265" r:id="rId16"/>
    <p:sldId id="288" r:id="rId17"/>
    <p:sldId id="266" r:id="rId18"/>
    <p:sldId id="267" r:id="rId19"/>
    <p:sldId id="270" r:id="rId20"/>
    <p:sldId id="271" r:id="rId21"/>
    <p:sldId id="291" r:id="rId22"/>
    <p:sldId id="276" r:id="rId23"/>
    <p:sldId id="280" r:id="rId24"/>
  </p:sldIdLst>
  <p:sldSz cx="9144000" cy="6858000" type="screen4x3"/>
  <p:notesSz cx="6797675" cy="9928225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53007BE-FBEB-40B7-B92C-46CBFBECA55D}">
          <p14:sldIdLst>
            <p14:sldId id="256"/>
            <p14:sldId id="259"/>
            <p14:sldId id="260"/>
            <p14:sldId id="283"/>
            <p14:sldId id="261"/>
            <p14:sldId id="289"/>
            <p14:sldId id="287"/>
            <p14:sldId id="290"/>
            <p14:sldId id="263"/>
            <p14:sldId id="281"/>
            <p14:sldId id="264"/>
            <p14:sldId id="282"/>
            <p14:sldId id="284"/>
            <p14:sldId id="285"/>
            <p14:sldId id="265"/>
            <p14:sldId id="288"/>
            <p14:sldId id="266"/>
            <p14:sldId id="267"/>
            <p14:sldId id="270"/>
            <p14:sldId id="271"/>
            <p14:sldId id="291"/>
            <p14:sldId id="276"/>
            <p14:sldId id="280"/>
          </p14:sldIdLst>
        </p14:section>
        <p14:section name="מקטע ללא כותרת" id="{9A13656C-8C42-4019-999A-FADB1FD10046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6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5413" autoAdjust="0"/>
    <p:restoredTop sz="96433" autoAdjust="0"/>
  </p:normalViewPr>
  <p:slideViewPr>
    <p:cSldViewPr>
      <p:cViewPr varScale="1">
        <p:scale>
          <a:sx n="104" d="100"/>
          <a:sy n="104" d="100"/>
        </p:scale>
        <p:origin x="-8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6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385BD7D-BD29-4BA3-8AB2-DD74DC78D946}" type="datetimeFigureOut">
              <a:rPr lang="he-IL" smtClean="0"/>
              <a:t>ט'/סיון/תשע"ו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275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9EE6180-CFC2-4207-83B6-CCDFCF9D410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636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215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215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8697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8697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8960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3379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9836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0200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5068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2284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150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7498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8383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344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6734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344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4017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0195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6180-CFC2-4207-83B6-CCDFCF9D4100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470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5B0-5733-4048-8E27-42DEAD14E471}" type="datetimeFigureOut">
              <a:rPr lang="he-IL" smtClean="0"/>
              <a:t>ט'/סיון/תשע"ו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2BBC-F49B-46E0-BE0B-9F521F83D80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650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5B0-5733-4048-8E27-42DEAD14E471}" type="datetimeFigureOut">
              <a:rPr lang="he-IL" smtClean="0"/>
              <a:t>ט'/סיון/תשע"ו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2BBC-F49B-46E0-BE0B-9F521F83D80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7431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5B0-5733-4048-8E27-42DEAD14E471}" type="datetimeFigureOut">
              <a:rPr lang="he-IL" smtClean="0"/>
              <a:t>ט'/סיון/תשע"ו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2BBC-F49B-46E0-BE0B-9F521F83D80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6504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5B0-5733-4048-8E27-42DEAD14E471}" type="datetimeFigureOut">
              <a:rPr lang="he-IL" smtClean="0"/>
              <a:t>ט'/סיון/תשע"ו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2BBC-F49B-46E0-BE0B-9F521F83D80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3834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5B0-5733-4048-8E27-42DEAD14E471}" type="datetimeFigureOut">
              <a:rPr lang="he-IL" smtClean="0"/>
              <a:t>ט'/סיון/תשע"ו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2BBC-F49B-46E0-BE0B-9F521F83D80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7807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5B0-5733-4048-8E27-42DEAD14E471}" type="datetimeFigureOut">
              <a:rPr lang="he-IL" smtClean="0"/>
              <a:t>ט'/סיון/תשע"ו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2BBC-F49B-46E0-BE0B-9F521F83D80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668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5B0-5733-4048-8E27-42DEAD14E471}" type="datetimeFigureOut">
              <a:rPr lang="he-IL" smtClean="0"/>
              <a:t>ט'/סיון/תשע"ו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2BBC-F49B-46E0-BE0B-9F521F83D80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6589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5B0-5733-4048-8E27-42DEAD14E471}" type="datetimeFigureOut">
              <a:rPr lang="he-IL" smtClean="0"/>
              <a:t>ט'/סיון/תשע"ו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2BBC-F49B-46E0-BE0B-9F521F83D80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1592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5B0-5733-4048-8E27-42DEAD14E471}" type="datetimeFigureOut">
              <a:rPr lang="he-IL" smtClean="0"/>
              <a:t>ט'/סיון/תשע"ו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2BBC-F49B-46E0-BE0B-9F521F83D80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0640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5B0-5733-4048-8E27-42DEAD14E471}" type="datetimeFigureOut">
              <a:rPr lang="he-IL" smtClean="0"/>
              <a:t>ט'/סיון/תשע"ו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2BBC-F49B-46E0-BE0B-9F521F83D80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0689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5B0-5733-4048-8E27-42DEAD14E471}" type="datetimeFigureOut">
              <a:rPr lang="he-IL" smtClean="0"/>
              <a:t>ט'/סיון/תשע"ו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62BBC-F49B-46E0-BE0B-9F521F83D80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081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F5B0-5733-4048-8E27-42DEAD14E471}" type="datetimeFigureOut">
              <a:rPr lang="he-IL" smtClean="0"/>
              <a:t>ט'/סיון/תשע"ו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62BBC-F49B-46E0-BE0B-9F521F83D80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995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9552" y="2249437"/>
            <a:ext cx="8352928" cy="3051771"/>
          </a:xfrm>
        </p:spPr>
        <p:txBody>
          <a:bodyPr>
            <a:noAutofit/>
          </a:bodyPr>
          <a:lstStyle/>
          <a:p>
            <a:r>
              <a:rPr lang="de-DE" sz="3600" b="1" dirty="0" smtClean="0">
                <a:latin typeface="Calibri Light" panose="020F0302020204030204" pitchFamily="34" charset="0"/>
                <a:cs typeface="David" panose="020E0502060401010101" pitchFamily="34" charset="-79"/>
              </a:rPr>
              <a:t>Common Law Trusts and Prenuptial Agreements as Asset </a:t>
            </a:r>
            <a:r>
              <a:rPr lang="de-DE" sz="3600" b="1" dirty="0">
                <a:latin typeface="Calibri Light" panose="020F0302020204030204" pitchFamily="34" charset="0"/>
                <a:cs typeface="David" panose="020E0502060401010101" pitchFamily="34" charset="-79"/>
              </a:rPr>
              <a:t>P</a:t>
            </a:r>
            <a:r>
              <a:rPr lang="de-DE" sz="3600" b="1" dirty="0" smtClean="0">
                <a:latin typeface="Calibri Light" panose="020F0302020204030204" pitchFamily="34" charset="0"/>
                <a:cs typeface="David" panose="020E0502060401010101" pitchFamily="34" charset="-79"/>
              </a:rPr>
              <a:t>rotection-</a:t>
            </a:r>
            <a:br>
              <a:rPr lang="de-DE" sz="3600" b="1" dirty="0" smtClean="0">
                <a:latin typeface="Calibri Light" panose="020F0302020204030204" pitchFamily="34" charset="0"/>
                <a:cs typeface="David" panose="020E0502060401010101" pitchFamily="34" charset="-79"/>
              </a:rPr>
            </a:br>
            <a:r>
              <a:rPr lang="de-DE" sz="3600" b="1" dirty="0" smtClean="0">
                <a:latin typeface="Calibri Light" panose="020F0302020204030204" pitchFamily="34" charset="0"/>
                <a:cs typeface="David" panose="020E0502060401010101" pitchFamily="34" charset="-79"/>
              </a:rPr>
              <a:t>A German View</a:t>
            </a:r>
            <a:endParaRPr lang="he-IL" sz="3600" dirty="0">
              <a:latin typeface="Calibri Light" panose="020F03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75769" y="4653136"/>
            <a:ext cx="6400800" cy="2016224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smtClean="0">
                <a:latin typeface="Calibri Light" panose="020F0302020204030204" pitchFamily="34" charset="0"/>
                <a:cs typeface="David" panose="020E0502060401010101" pitchFamily="34" charset="-79"/>
              </a:rPr>
              <a:t>Dr. Judith Taic</a:t>
            </a:r>
          </a:p>
          <a:p>
            <a:r>
              <a:rPr lang="en-GB" dirty="0" smtClean="0">
                <a:latin typeface="Calibri Light" panose="020F0302020204030204" pitchFamily="34" charset="0"/>
                <a:cs typeface="David" panose="020E0502060401010101" pitchFamily="34" charset="-79"/>
              </a:rPr>
              <a:t>LLM Taxation (NYU), TEP </a:t>
            </a:r>
          </a:p>
          <a:p>
            <a:r>
              <a:rPr lang="en-GB" dirty="0" smtClean="0">
                <a:latin typeface="Calibri Light" panose="020F0302020204030204" pitchFamily="34" charset="0"/>
                <a:cs typeface="David" panose="020E0502060401010101" pitchFamily="34" charset="-79"/>
              </a:rPr>
              <a:t>Rechtsanwältin – </a:t>
            </a:r>
            <a:r>
              <a:rPr lang="de-DE" dirty="0" smtClean="0">
                <a:latin typeface="Calibri Light" panose="020F0302020204030204" pitchFamily="34" charset="0"/>
                <a:cs typeface="David" panose="020E0502060401010101" pitchFamily="34" charset="-79"/>
              </a:rPr>
              <a:t>Germany</a:t>
            </a:r>
            <a:endParaRPr lang="en-GB" dirty="0" smtClean="0">
              <a:latin typeface="Calibri Light" panose="020F0302020204030204" pitchFamily="34" charset="0"/>
              <a:cs typeface="David" panose="020E0502060401010101" pitchFamily="34" charset="-79"/>
            </a:endParaRPr>
          </a:p>
          <a:p>
            <a:r>
              <a:rPr lang="en-GB" dirty="0" smtClean="0">
                <a:latin typeface="Calibri Light" panose="020F0302020204030204" pitchFamily="34" charset="0"/>
                <a:cs typeface="David" panose="020E0502060401010101" pitchFamily="34" charset="-79"/>
              </a:rPr>
              <a:t>Attorney at Law - New York</a:t>
            </a:r>
          </a:p>
          <a:p>
            <a:r>
              <a:rPr lang="en-GB" dirty="0" smtClean="0">
                <a:latin typeface="Calibri Light" panose="020F0302020204030204" pitchFamily="34" charset="0"/>
                <a:cs typeface="David" panose="020E0502060401010101" pitchFamily="34" charset="-79"/>
              </a:rPr>
              <a:t>Advocate – Tel Aviv</a:t>
            </a:r>
          </a:p>
          <a:p>
            <a:endParaRPr lang="en-GB" dirty="0" smtClean="0">
              <a:latin typeface="Calibri Light" panose="020F0302020204030204" pitchFamily="34" charset="0"/>
              <a:cs typeface="David" panose="020E0502060401010101" pitchFamily="34" charset="-79"/>
            </a:endParaRPr>
          </a:p>
          <a:p>
            <a:r>
              <a:rPr lang="en-GB" dirty="0" smtClean="0">
                <a:latin typeface="Calibri Light" panose="020F0302020204030204" pitchFamily="34" charset="0"/>
                <a:cs typeface="David" panose="020E0502060401010101" pitchFamily="34" charset="-79"/>
              </a:rPr>
              <a:t>drjtaic@law-intax.com</a:t>
            </a:r>
            <a:endParaRPr lang="en-US" dirty="0" smtClean="0">
              <a:latin typeface="Calibri Light" panose="020F0302020204030204" pitchFamily="34" charset="0"/>
              <a:cs typeface="David" panose="020E0502060401010101" pitchFamily="34" charset="-79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" y="5813403"/>
            <a:ext cx="1676602" cy="104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7"/>
            <a:ext cx="496855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98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Calibri Light" panose="020F0302020204030204" pitchFamily="34" charset="0"/>
              </a:rPr>
              <a:t>German Civil Code (               ) expressly allows pre/postnuptial agreements                                                                                                    </a:t>
            </a:r>
            <a:endParaRPr lang="en-GB" sz="2800" dirty="0">
              <a:latin typeface="Calibri Light" panose="020F03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36512" y="-33014"/>
            <a:ext cx="9180512" cy="80070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/>
              <a:t>Pre/postnuptial Agreements from a German Perspective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27" y="5949280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ecx.images-amazon.com/images/I/41yGA2hE3fL._AC_UL320_SR214,320_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0" b="41104"/>
          <a:stretch/>
        </p:blipFill>
        <p:spPr bwMode="auto">
          <a:xfrm>
            <a:off x="3779912" y="1607835"/>
            <a:ext cx="106067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5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244275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en-GB" sz="2400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en-GB" sz="2400" dirty="0" smtClean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Purpose of pre/postnuptial agreements</a:t>
            </a:r>
            <a:endParaRPr lang="en-GB" sz="2800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27" y="6021288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-36512" y="-27384"/>
            <a:ext cx="9180512" cy="720080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/>
              <a:t>Pre/postnuptial Agreements from a German Perspective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1844824"/>
            <a:ext cx="2469094" cy="489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l"/>
            <a:r>
              <a:rPr lang="en-US" sz="1800" dirty="0">
                <a:ln>
                  <a:solidFill>
                    <a:schemeClr val="bg1"/>
                  </a:solidFill>
                </a:ln>
              </a:rPr>
              <a:t>Pre/postnuptial Agreements from a German Perspective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4" y="1453171"/>
            <a:ext cx="3989313" cy="115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3836960" cy="234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7" y="4437113"/>
            <a:ext cx="504341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0" y="2678232"/>
            <a:ext cx="3090364" cy="276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154" y="745540"/>
            <a:ext cx="1872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 smtClean="0"/>
              <a:t>To avoid…</a:t>
            </a:r>
            <a:endParaRPr lang="he-IL" sz="2800" b="1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9" y="5949280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7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9794" y="1412776"/>
            <a:ext cx="10585176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alibri Light" panose="020F0302020204030204" pitchFamily="34" charset="0"/>
              </a:rPr>
              <a:t>Alexander and Andreas </a:t>
            </a:r>
            <a:r>
              <a:rPr lang="en-US" sz="2800" b="1" dirty="0" err="1" smtClean="0">
                <a:latin typeface="Calibri Light" panose="020F0302020204030204" pitchFamily="34" charset="0"/>
              </a:rPr>
              <a:t>Dibelious</a:t>
            </a:r>
            <a:r>
              <a:rPr lang="en-US" sz="2800" b="1" dirty="0" smtClean="0">
                <a:latin typeface="Calibri Light" panose="020F0302020204030204" pitchFamily="34" charset="0"/>
              </a:rPr>
              <a:t> : </a:t>
            </a:r>
            <a:br>
              <a:rPr lang="en-US" sz="2800" b="1" dirty="0" smtClean="0">
                <a:latin typeface="Calibri Light" panose="020F0302020204030204" pitchFamily="34" charset="0"/>
              </a:rPr>
            </a:br>
            <a:r>
              <a:rPr lang="en-US" sz="2800" b="1" dirty="0" smtClean="0">
                <a:latin typeface="Calibri Light" panose="020F0302020204030204" pitchFamily="34" charset="0"/>
              </a:rPr>
              <a:t>Wife claims 70 million Euro in accrued gains</a:t>
            </a:r>
            <a:br>
              <a:rPr lang="en-US" sz="2800" b="1" dirty="0" smtClean="0">
                <a:latin typeface="Calibri Light" panose="020F0302020204030204" pitchFamily="34" charset="0"/>
              </a:rPr>
            </a:br>
            <a:r>
              <a:rPr lang="en-US" sz="2800" b="1" dirty="0" smtClean="0">
                <a:latin typeface="Calibri Light" panose="020F0302020204030204" pitchFamily="34" charset="0"/>
              </a:rPr>
              <a:t>No Prenuptial...</a:t>
            </a:r>
            <a:endParaRPr lang="he-IL" sz="2800" b="1" dirty="0">
              <a:latin typeface="Calibri Light" panose="020F030202020403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5618299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-21930"/>
            <a:ext cx="9217025" cy="71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9" y="6021288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3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1556792"/>
            <a:ext cx="5256584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4381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3568" y="24208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de-DE" b="1" dirty="0">
                <a:solidFill>
                  <a:srgbClr val="000000"/>
                </a:solidFill>
                <a:latin typeface="Verdana"/>
              </a:rPr>
              <a:t>Becker-Trennung: </a:t>
            </a:r>
            <a:r>
              <a:rPr lang="de-DE" b="1" dirty="0">
                <a:solidFill>
                  <a:srgbClr val="FF724B"/>
                </a:solidFill>
                <a:latin typeface="Verdana"/>
              </a:rPr>
              <a:t>Barbara verklagt Boris</a:t>
            </a:r>
            <a:endParaRPr lang="de-DE" b="1" dirty="0">
              <a:solidFill>
                <a:srgbClr val="000000"/>
              </a:solidFill>
              <a:latin typeface="Verdana"/>
            </a:endParaRPr>
          </a:p>
          <a:p>
            <a:pPr algn="l"/>
            <a:r>
              <a:rPr lang="de-DE" b="1" dirty="0" smtClean="0">
                <a:solidFill>
                  <a:srgbClr val="000000"/>
                </a:solidFill>
                <a:latin typeface="Verdana"/>
              </a:rPr>
              <a:t>„Nach </a:t>
            </a:r>
            <a:r>
              <a:rPr lang="de-DE" b="1" dirty="0">
                <a:solidFill>
                  <a:srgbClr val="000000"/>
                </a:solidFill>
                <a:latin typeface="Verdana"/>
              </a:rPr>
              <a:t>der </a:t>
            </a:r>
            <a:r>
              <a:rPr lang="de-DE" b="1" dirty="0" smtClean="0">
                <a:solidFill>
                  <a:srgbClr val="000000"/>
                </a:solidFill>
                <a:latin typeface="Verdana"/>
              </a:rPr>
              <a:t>Trennung... Verklagt sie </a:t>
            </a:r>
            <a:r>
              <a:rPr lang="de-DE" b="1" dirty="0">
                <a:solidFill>
                  <a:srgbClr val="000000"/>
                </a:solidFill>
                <a:latin typeface="Verdana"/>
              </a:rPr>
              <a:t>ihren Mann vor einem </a:t>
            </a:r>
            <a:r>
              <a:rPr lang="de-DE" b="1" dirty="0" smtClean="0">
                <a:solidFill>
                  <a:srgbClr val="000000"/>
                </a:solidFill>
                <a:latin typeface="Verdana"/>
              </a:rPr>
              <a:t>Gericht in </a:t>
            </a:r>
            <a:r>
              <a:rPr lang="de-DE" b="1" dirty="0">
                <a:solidFill>
                  <a:srgbClr val="000000"/>
                </a:solidFill>
                <a:latin typeface="Verdana"/>
              </a:rPr>
              <a:t>Florida auf </a:t>
            </a:r>
            <a:r>
              <a:rPr lang="de-DE" b="1" dirty="0" smtClean="0">
                <a:solidFill>
                  <a:srgbClr val="000000"/>
                </a:solidFill>
                <a:latin typeface="Verdana"/>
              </a:rPr>
              <a:t>Unterhalt“</a:t>
            </a:r>
            <a:endParaRPr lang="de-DE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37626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74" y="-27384"/>
            <a:ext cx="9237086" cy="6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9" y="6021288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2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58" y="692696"/>
            <a:ext cx="8445624" cy="6264696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GB" sz="2800" dirty="0" smtClean="0">
                <a:latin typeface="Calibri Light" panose="020F0302020204030204" pitchFamily="34" charset="0"/>
              </a:rPr>
              <a:t>Formal requirement under German Law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GB" sz="2400" dirty="0">
              <a:latin typeface="Calibri Light" panose="020F03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Calibri Light" panose="020F0302020204030204" pitchFamily="34" charset="0"/>
              </a:rPr>
              <a:t>Notarization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000" dirty="0">
              <a:latin typeface="Calibri Light" panose="020F03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Calibri Light" panose="020F0302020204030204" pitchFamily="34" charset="0"/>
              </a:rPr>
              <a:t>No requirement </a:t>
            </a:r>
            <a:r>
              <a:rPr lang="en-GB" sz="2400" dirty="0">
                <a:latin typeface="Calibri Light" panose="020F0302020204030204" pitchFamily="34" charset="0"/>
              </a:rPr>
              <a:t>for separate </a:t>
            </a:r>
            <a:r>
              <a:rPr lang="en-GB" sz="2400" dirty="0" smtClean="0">
                <a:latin typeface="Calibri Light" panose="020F0302020204030204" pitchFamily="34" charset="0"/>
              </a:rPr>
              <a:t>legal counsel</a:t>
            </a:r>
          </a:p>
          <a:p>
            <a:pPr marL="457200" lvl="1" indent="0">
              <a:buNone/>
            </a:pPr>
            <a:endParaRPr lang="en-GB" sz="2000" dirty="0">
              <a:latin typeface="Calibri Light" panose="020F03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Calibri Light" panose="020F0302020204030204" pitchFamily="34" charset="0"/>
              </a:rPr>
              <a:t>No requirement of full disclosure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400" dirty="0">
              <a:latin typeface="Calibri Light" panose="020F03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Calibri Light" panose="020F0302020204030204" pitchFamily="34" charset="0"/>
              </a:rPr>
              <a:t>Problem in an international context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Anglo-American </a:t>
            </a:r>
            <a:r>
              <a:rPr lang="en-GB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legal systems do not have and do not recognize the </a:t>
            </a:r>
            <a:r>
              <a:rPr lang="en-GB" sz="20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Latin system </a:t>
            </a:r>
            <a:r>
              <a:rPr lang="en-GB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of a civil law notary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Risk of invalidity because independent legal counsel or sufficient disclosure is missing</a:t>
            </a:r>
          </a:p>
          <a:p>
            <a:pPr marL="0" lvl="0" indent="0">
              <a:buNone/>
            </a:pPr>
            <a:endParaRPr lang="en-GB" sz="2400" dirty="0" smtClean="0">
              <a:latin typeface="Calibri Light" panose="020F03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n-GB" sz="1600" dirty="0">
              <a:latin typeface="Calibri Light" panose="020F0302020204030204" pitchFamily="34" charset="0"/>
            </a:endParaRPr>
          </a:p>
          <a:p>
            <a:pPr marL="0" lvl="0" indent="0">
              <a:buNone/>
            </a:pPr>
            <a:endParaRPr lang="en-GB" sz="2800" dirty="0">
              <a:latin typeface="Calibri Light" panose="020F030202020403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27" y="6021288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2076996" cy="13786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0" y="-27384"/>
            <a:ext cx="9144000" cy="576064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/>
            <a:r>
              <a:rPr lang="en-GB" dirty="0"/>
              <a:t>Pre/postnuptial Agreement from a German Perspective</a:t>
            </a:r>
          </a:p>
          <a:p>
            <a:pPr lvl="0"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0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58" y="692696"/>
            <a:ext cx="8445624" cy="62646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sz="2400" dirty="0" smtClean="0">
              <a:latin typeface="Calibri Light" panose="020F03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n-GB" sz="1600" dirty="0">
              <a:latin typeface="Calibri Light" panose="020F0302020204030204" pitchFamily="34" charset="0"/>
            </a:endParaRPr>
          </a:p>
          <a:p>
            <a:pPr marL="0" lvl="0" indent="0">
              <a:buNone/>
            </a:pPr>
            <a:r>
              <a:rPr lang="en-GB" sz="2800" dirty="0" smtClean="0">
                <a:latin typeface="Calibri Light" panose="020F0302020204030204" pitchFamily="34" charset="0"/>
              </a:rPr>
              <a:t>English divorce courts: Nicolas </a:t>
            </a:r>
            <a:r>
              <a:rPr lang="en-GB" sz="2800" dirty="0" err="1" smtClean="0">
                <a:latin typeface="Calibri Light" panose="020F0302020204030204" pitchFamily="34" charset="0"/>
              </a:rPr>
              <a:t>Granatino</a:t>
            </a:r>
            <a:r>
              <a:rPr lang="en-GB" sz="2800" dirty="0" smtClean="0">
                <a:latin typeface="Calibri Light" panose="020F0302020204030204" pitchFamily="34" charset="0"/>
              </a:rPr>
              <a:t> challenged the agreement with </a:t>
            </a:r>
            <a:r>
              <a:rPr lang="en-GB" sz="2800" dirty="0" err="1" smtClean="0">
                <a:latin typeface="Calibri Light" panose="020F0302020204030204" pitchFamily="34" charset="0"/>
              </a:rPr>
              <a:t>hereiss</a:t>
            </a:r>
            <a:r>
              <a:rPr lang="en-GB" sz="2800" dirty="0" smtClean="0">
                <a:latin typeface="Calibri Light" panose="020F0302020204030204" pitchFamily="34" charset="0"/>
              </a:rPr>
              <a:t> </a:t>
            </a:r>
            <a:r>
              <a:rPr lang="en-GB" sz="2800" dirty="0" err="1" smtClean="0">
                <a:latin typeface="Calibri Light" panose="020F0302020204030204" pitchFamily="34" charset="0"/>
              </a:rPr>
              <a:t>Katrin</a:t>
            </a:r>
            <a:r>
              <a:rPr lang="en-GB" sz="2800" dirty="0" smtClean="0">
                <a:latin typeface="Calibri Light" panose="020F0302020204030204" pitchFamily="34" charset="0"/>
              </a:rPr>
              <a:t> </a:t>
            </a:r>
            <a:r>
              <a:rPr lang="en-GB" sz="2800" dirty="0" err="1" smtClean="0">
                <a:latin typeface="Calibri Light" panose="020F0302020204030204" pitchFamily="34" charset="0"/>
              </a:rPr>
              <a:t>Radmacher</a:t>
            </a:r>
            <a:r>
              <a:rPr lang="en-GB" sz="2800" dirty="0" smtClean="0">
                <a:latin typeface="Calibri Light" panose="020F0302020204030204" pitchFamily="34" charset="0"/>
              </a:rPr>
              <a:t>.</a:t>
            </a:r>
          </a:p>
          <a:p>
            <a:pPr marL="0" lvl="0" indent="0">
              <a:buNone/>
            </a:pPr>
            <a:r>
              <a:rPr lang="en-GB" sz="2800" dirty="0" smtClean="0">
                <a:latin typeface="Calibri Light" panose="020F0302020204030204" pitchFamily="34" charset="0"/>
              </a:rPr>
              <a:t>“I did not know how rich Mrs </a:t>
            </a:r>
            <a:r>
              <a:rPr lang="en-GB" sz="2800" dirty="0" err="1" smtClean="0">
                <a:latin typeface="Calibri Light" panose="020F0302020204030204" pitchFamily="34" charset="0"/>
              </a:rPr>
              <a:t>Radmacher</a:t>
            </a:r>
            <a:r>
              <a:rPr lang="en-GB" sz="2800" dirty="0" smtClean="0">
                <a:latin typeface="Calibri Light" panose="020F0302020204030204" pitchFamily="34" charset="0"/>
              </a:rPr>
              <a:t> really was”</a:t>
            </a:r>
            <a:endParaRPr lang="en-GB" sz="2800" dirty="0">
              <a:latin typeface="Calibri Light" panose="020F030202020403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9" y="6021288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0" y="0"/>
            <a:ext cx="9144000" cy="62068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/>
            <a:r>
              <a:rPr lang="en-GB" dirty="0"/>
              <a:t>Pre/postnuptial Agreement from a German Perspective</a:t>
            </a:r>
          </a:p>
          <a:p>
            <a:pPr lvl="0" algn="l"/>
            <a:endParaRPr lang="en-GB" dirty="0"/>
          </a:p>
        </p:txBody>
      </p:sp>
      <p:sp>
        <p:nvSpPr>
          <p:cNvPr id="4" name="AutoShape 2" descr="Image result for Katrin Radmacher and Granatin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Katrin Radmacher and Granatin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49" y="3140968"/>
            <a:ext cx="5688632" cy="220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 descr="Image result for Katrin Radmacher and Granatino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9" descr="Image result for Katrin Radmacher and Granatino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836135" y="-5585164"/>
            <a:ext cx="3640806" cy="26054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39876"/>
          <a:stretch/>
        </p:blipFill>
        <p:spPr>
          <a:xfrm>
            <a:off x="3072295" y="5507806"/>
            <a:ext cx="2567139" cy="102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endParaRPr lang="en-US" sz="2400" dirty="0" smtClean="0"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US" sz="2400" dirty="0" smtClean="0"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Content and validity of prenuptial agreements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Freedom of contract</a:t>
            </a:r>
          </a:p>
          <a:p>
            <a:pPr marL="457200" lvl="1" indent="0">
              <a:lnSpc>
                <a:spcPct val="107000"/>
              </a:lnSpc>
              <a:buNone/>
            </a:pPr>
            <a:endParaRPr lang="en-US" sz="2400" dirty="0"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Standard of “bono mores”</a:t>
            </a: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en-US" sz="2400" dirty="0"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Standard of “good faith”</a:t>
            </a:r>
            <a:endParaRPr lang="en-GB" sz="2400" dirty="0" smtClean="0"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27" y="6021288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0" y="0"/>
            <a:ext cx="9144000" cy="62068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/>
              <a:t>Pre/postnuptial Agreement from a German Perspective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207" y="4406471"/>
            <a:ext cx="2950720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29" y="332656"/>
            <a:ext cx="8229600" cy="6264696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endParaRPr lang="en-US" sz="2400" dirty="0" smtClean="0"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US" sz="2400" dirty="0"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 significant dates have to be differentiated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2800" dirty="0"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time of the conclusion of the contract</a:t>
            </a:r>
          </a:p>
          <a:p>
            <a:pPr marL="457200" lvl="1" indent="0">
              <a:lnSpc>
                <a:spcPct val="107000"/>
              </a:lnSpc>
              <a:buNone/>
            </a:pPr>
            <a:endParaRPr lang="en-US" sz="2400" dirty="0"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time of divorce and separation</a:t>
            </a:r>
            <a:endParaRPr lang="en-GB" sz="2400" dirty="0" smtClean="0"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9" y="6021288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0" y="-99392"/>
            <a:ext cx="9144000" cy="720080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/>
              <a:t>Pre/postnuptial Agreement from a German Perspective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835" y="5157192"/>
            <a:ext cx="2365380" cy="133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6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Calibri Light" panose="020F0302020204030204" pitchFamily="34" charset="0"/>
              </a:rPr>
              <a:t>Ordre</a:t>
            </a:r>
            <a:r>
              <a:rPr lang="en-US" sz="2800" dirty="0" smtClean="0">
                <a:latin typeface="Calibri Light" panose="020F0302020204030204" pitchFamily="34" charset="0"/>
              </a:rPr>
              <a:t> Public and good faith to core subjects:</a:t>
            </a:r>
          </a:p>
          <a:p>
            <a:pPr marL="0" indent="0">
              <a:buNone/>
            </a:pPr>
            <a:endParaRPr lang="en-US" sz="2800" dirty="0">
              <a:latin typeface="Calibri Light" panose="020F03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 Light" panose="020F0302020204030204" pitchFamily="34" charset="0"/>
              </a:rPr>
              <a:t>Post marital maintenance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Calibri Light" panose="020F03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 Light" panose="020F0302020204030204" pitchFamily="34" charset="0"/>
              </a:rPr>
              <a:t>Matrimonial property regime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Calibri Light" panose="020F03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 Light" panose="020F0302020204030204" pitchFamily="34" charset="0"/>
              </a:rPr>
              <a:t>Equalization of pension rights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 Light" panose="020F03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en-GB" sz="2800" dirty="0">
              <a:latin typeface="Calibri Light" panose="020F03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en-US" sz="28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Calibri Light" panose="020F03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9" y="6021288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0" y="-27384"/>
            <a:ext cx="9141555" cy="672904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/>
              <a:t>Pre/postnuptial Agreement from a German Perspective</a:t>
            </a:r>
          </a:p>
        </p:txBody>
      </p:sp>
    </p:spTree>
    <p:extLst>
      <p:ext uri="{BB962C8B-B14F-4D97-AF65-F5344CB8AC3E}">
        <p14:creationId xmlns:p14="http://schemas.microsoft.com/office/powerpoint/2010/main" val="41284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smtClean="0">
                <a:latin typeface="Calibri Light" panose="020F0302020204030204" pitchFamily="34" charset="0"/>
              </a:rPr>
              <a:t>Common Law Trusts from a German Perspective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alibri Light" panose="020F0302020204030204" pitchFamily="34" charset="0"/>
                <a:cs typeface="David" panose="020E0502060401010101" pitchFamily="34" charset="-79"/>
              </a:rPr>
              <a:t>Pre/postnuptial Agreements from a German Perspective</a:t>
            </a:r>
          </a:p>
          <a:p>
            <a:pPr marL="0" indent="0">
              <a:buNone/>
            </a:pP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alibri Light" panose="020F0302020204030204" pitchFamily="34" charset="0"/>
                <a:cs typeface="David" panose="020E0502060401010101" pitchFamily="34" charset="-79"/>
              </a:rPr>
              <a:t> Conclusion</a:t>
            </a:r>
          </a:p>
          <a:p>
            <a:pPr marL="0" indent="0">
              <a:buNone/>
            </a:pP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en-US" sz="28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en-US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endParaRPr lang="en-GB" sz="2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05264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8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229600" cy="52442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libri Light" panose="020F0302020204030204" pitchFamily="34" charset="0"/>
              </a:rPr>
              <a:t>Summary:</a:t>
            </a:r>
            <a:endParaRPr lang="en-US" sz="28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 Light" panose="020F0302020204030204" pitchFamily="34" charset="0"/>
              </a:rPr>
              <a:t>	</a:t>
            </a:r>
            <a:r>
              <a:rPr lang="en-US" sz="2400" dirty="0" smtClean="0">
                <a:latin typeface="Calibri Light" panose="020F0302020204030204" pitchFamily="34" charset="0"/>
              </a:rPr>
              <a:t>Need to develop and agree to a common standard for 	prenuptial agreements in order to keep pace with the rise 	of cross border international mobile family relationships. 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27" y="6021288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0" y="-27384"/>
            <a:ext cx="9108504" cy="62068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/>
              <a:t>Pre/postnuptial Agreement from a German Perspective</a:t>
            </a: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734" y="3429000"/>
            <a:ext cx="5971036" cy="239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229600" cy="52442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libri Light" panose="020F0302020204030204" pitchFamily="34" charset="0"/>
              </a:rPr>
              <a:t>Summary:</a:t>
            </a:r>
            <a:endParaRPr lang="en-US" sz="28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 Light" panose="020F0302020204030204" pitchFamily="34" charset="0"/>
              </a:rPr>
              <a:t>	</a:t>
            </a:r>
            <a:r>
              <a:rPr lang="en-US" sz="2400" dirty="0" smtClean="0">
                <a:latin typeface="Calibri Light" panose="020F0302020204030204" pitchFamily="34" charset="0"/>
              </a:rPr>
              <a:t>Need for unified rules with respect to the question which 	country has jurisdiction in order to avoid….. 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27" y="6021288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0" y="-27384"/>
            <a:ext cx="9108504" cy="62068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/>
              <a:t>Pre/postnuptial Agreement from a German Perspective</a:t>
            </a: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84034"/>
            <a:ext cx="5917108" cy="29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229600" cy="5244275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sz="3000" b="1" dirty="0" smtClean="0">
                <a:latin typeface="Calibri Light" panose="020F03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Conclusion</a:t>
            </a:r>
            <a:endParaRPr lang="en-GB" sz="3000" dirty="0">
              <a:latin typeface="Calibri Light" panose="020F03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b="1" dirty="0">
                <a:latin typeface="Calibri Light" panose="020F03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 </a:t>
            </a:r>
            <a:endParaRPr lang="en-GB" sz="2400" dirty="0">
              <a:latin typeface="Calibri Light" panose="020F03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2600" dirty="0" smtClean="0">
                <a:latin typeface="Calibri Light" panose="020F03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Common Law Trusts </a:t>
            </a:r>
            <a:r>
              <a:rPr lang="en-GB" sz="2600" dirty="0">
                <a:latin typeface="Calibri Light" panose="020F03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</a:t>
            </a:r>
            <a:r>
              <a:rPr lang="en-GB" sz="2600" dirty="0" smtClean="0">
                <a:latin typeface="Calibri Light" panose="020F03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safe asset protection tools, especially if the assets to the trust are transferred more than 10 years before the divorce or the parties have a prenuptial in place with the complete separation of assets. </a:t>
            </a: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Calibri Light" panose="020F03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The conclusion of a prenuptial agreement is an increasingly popular way to manage the assets in a divorce. Compared to other jurisdictions German courts would more strictly enforce prenuptial agreements.</a:t>
            </a: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Calibri Light" panose="020F03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There is a practical need for a worldwide useable template for a prenuptial agreement which is globally recognized and enforceable. </a:t>
            </a:r>
            <a:endParaRPr lang="en-GB" sz="2600" dirty="0">
              <a:latin typeface="Calibri Light" panose="020F03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9" y="6021288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5517232"/>
            <a:ext cx="936104" cy="69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229600" cy="6165304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lnSpc>
                <a:spcPct val="107000"/>
              </a:lnSpc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07000"/>
              </a:lnSpc>
              <a:buNone/>
            </a:pPr>
            <a:r>
              <a:rPr lang="en-US" sz="4400" b="1" dirty="0" smtClean="0">
                <a:latin typeface="Calibri Light" panose="020F03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Thank You </a:t>
            </a:r>
          </a:p>
          <a:p>
            <a:pPr marL="457200" lvl="1" indent="0" algn="ctr">
              <a:lnSpc>
                <a:spcPct val="107000"/>
              </a:lnSpc>
              <a:buNone/>
            </a:pP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07000"/>
              </a:lnSpc>
              <a:buNone/>
            </a:pPr>
            <a:endParaRPr lang="en-US" sz="4400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07000"/>
              </a:lnSpc>
              <a:buNone/>
            </a:pPr>
            <a:r>
              <a:rPr lang="de-DE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</a:p>
          <a:p>
            <a:pPr marL="457200" lvl="1" indent="0" algn="ctr">
              <a:lnSpc>
                <a:spcPct val="107000"/>
              </a:lnSpc>
              <a:buNone/>
            </a:pPr>
            <a:r>
              <a:rPr lang="de-DE" sz="4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de-DE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</a:p>
          <a:p>
            <a:pPr marL="457200" lvl="1" indent="0" algn="ctr">
              <a:lnSpc>
                <a:spcPct val="107000"/>
              </a:lnSpc>
              <a:buNone/>
            </a:pPr>
            <a:r>
              <a:rPr lang="de-DE" sz="4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	</a:t>
            </a:r>
            <a:r>
              <a:rPr lang="de-DE" sz="44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		</a:t>
            </a:r>
            <a:endParaRPr lang="en-US" sz="2200" dirty="0" smtClean="0">
              <a:latin typeface="CalibriBody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lvl="1" indent="0" algn="ctr">
              <a:lnSpc>
                <a:spcPct val="107000"/>
              </a:lnSpc>
              <a:buNone/>
            </a:pPr>
            <a:r>
              <a:rPr lang="en-US" sz="2200" b="1" dirty="0">
                <a:latin typeface="CalibriBody"/>
                <a:ea typeface="Calibri" panose="020F0502020204030204" pitchFamily="34" charset="0"/>
                <a:cs typeface="David" panose="020E0502060401010101" pitchFamily="34" charset="-79"/>
              </a:rPr>
              <a:t>drjtaic@law-intax.com	</a:t>
            </a:r>
            <a:r>
              <a:rPr lang="en-US" sz="2200" b="1" dirty="0" smtClean="0">
                <a:latin typeface="CalibriBody"/>
                <a:ea typeface="Calibri" panose="020F0502020204030204" pitchFamily="34" charset="0"/>
                <a:cs typeface="David" panose="020E0502060401010101" pitchFamily="34" charset="-79"/>
              </a:rPr>
              <a:t>			   </a:t>
            </a:r>
            <a:r>
              <a:rPr lang="en-US" sz="22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	</a:t>
            </a:r>
            <a:r>
              <a:rPr lang="en-US" sz="22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	</a:t>
            </a:r>
            <a:endParaRPr lang="en-GB" sz="2200" b="1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24943"/>
            <a:ext cx="6714492" cy="16269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39952" y="4191990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2400" b="1" dirty="0"/>
              <a:t>www.law-intax.com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15999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99392"/>
            <a:ext cx="9144000" cy="72008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>
                <a:latin typeface="Calibri Light" panose="020F0302020204030204" pitchFamily="34" charset="0"/>
              </a:rPr>
              <a:t>Common Law Trusts from a German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28" y="777013"/>
            <a:ext cx="8229600" cy="5244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libri Light" panose="020F0302020204030204" pitchFamily="34" charset="0"/>
              </a:rPr>
              <a:t>Common Law trusts under the German Law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libri Light" panose="020F0302020204030204" pitchFamily="34" charset="0"/>
              </a:rPr>
              <a:t>Transfer of assets located in Germany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4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3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5580" y="4587798"/>
            <a:ext cx="3100574" cy="1167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240373" y="5135714"/>
            <a:ext cx="3072136" cy="10639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8437" y="4437112"/>
            <a:ext cx="2648060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606" y="4838867"/>
            <a:ext cx="2065491" cy="90957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51899" cy="74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9443" y="1124744"/>
            <a:ext cx="252028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latin typeface="Calibri Light" panose="020F0302020204030204" pitchFamily="34" charset="0"/>
              </a:rPr>
              <a:t>Common Law Trust</a:t>
            </a:r>
            <a:endParaRPr lang="he-IL" sz="2400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615" y="2723728"/>
            <a:ext cx="311991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latin typeface="Calibri Light" panose="020F0302020204030204" pitchFamily="34" charset="0"/>
              </a:rPr>
              <a:t>Foreign Corporation   </a:t>
            </a:r>
            <a:endParaRPr lang="he-IL" sz="2400" dirty="0">
              <a:latin typeface="Calibri Light" panose="020F03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901231" y="3465004"/>
            <a:ext cx="1152128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31570" y="3501008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95702" y="3501008"/>
            <a:ext cx="1284609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30392" y="209685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27" y="5733256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731" y="5420551"/>
            <a:ext cx="377209" cy="3017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04248" y="4539353"/>
            <a:ext cx="258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German Real Estate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8643" y="5689408"/>
            <a:ext cx="1232651" cy="389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t="42798"/>
          <a:stretch/>
        </p:blipFill>
        <p:spPr>
          <a:xfrm>
            <a:off x="3347398" y="5702995"/>
            <a:ext cx="1185744" cy="3779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01154" y="5135714"/>
            <a:ext cx="316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Shares in a German corporation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489" y="5113021"/>
            <a:ext cx="1456912" cy="57638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-144003" y="45605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Interest in a German partnership</a:t>
            </a:r>
          </a:p>
        </p:txBody>
      </p:sp>
    </p:spTree>
    <p:extLst>
      <p:ext uri="{BB962C8B-B14F-4D97-AF65-F5344CB8AC3E}">
        <p14:creationId xmlns:p14="http://schemas.microsoft.com/office/powerpoint/2010/main" val="12378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28" y="777013"/>
            <a:ext cx="8229600" cy="5244275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endParaRPr lang="en-US" sz="2800" dirty="0">
              <a:latin typeface="Calibri Light" panose="020F0302020204030204" pitchFamily="34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libri Light" panose="020F0302020204030204" pitchFamily="34" charset="0"/>
              </a:rPr>
              <a:t>Common Law Trusts as asset protection</a:t>
            </a:r>
          </a:p>
          <a:p>
            <a:pPr marL="0" lvl="0" indent="0">
              <a:lnSpc>
                <a:spcPct val="107000"/>
              </a:lnSpc>
              <a:buNone/>
            </a:pPr>
            <a:endParaRPr lang="en-US" sz="2800" dirty="0" smtClean="0">
              <a:latin typeface="Calibri Light" panose="020F0302020204030204" pitchFamily="34" charset="0"/>
            </a:endParaRP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 Light" panose="020F0302020204030204" pitchFamily="34" charset="0"/>
              </a:rPr>
              <a:t>Statutory matrimonial property regime</a:t>
            </a:r>
          </a:p>
          <a:p>
            <a:pPr marL="457200" lvl="1" indent="0">
              <a:lnSpc>
                <a:spcPct val="107000"/>
              </a:lnSpc>
              <a:buNone/>
            </a:pPr>
            <a:endParaRPr lang="en-US" sz="2400" dirty="0" smtClean="0">
              <a:latin typeface="Calibri Light" panose="020F0302020204030204" pitchFamily="34" charset="0"/>
            </a:endParaRPr>
          </a:p>
          <a:p>
            <a:pPr lvl="2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 Light" panose="020F0302020204030204" pitchFamily="34" charset="0"/>
              </a:rPr>
              <a:t>Community of accrued gains (“</a:t>
            </a:r>
            <a:r>
              <a:rPr lang="en-US" sz="2000" dirty="0" err="1" smtClean="0">
                <a:latin typeface="Calibri Light" panose="020F0302020204030204" pitchFamily="34" charset="0"/>
              </a:rPr>
              <a:t>Zugewinngemeinschaft</a:t>
            </a:r>
            <a:r>
              <a:rPr lang="en-US" sz="2000" dirty="0" smtClean="0">
                <a:latin typeface="Calibri Light" panose="020F0302020204030204" pitchFamily="34" charset="0"/>
              </a:rPr>
              <a:t>”)</a:t>
            </a:r>
          </a:p>
          <a:p>
            <a:pPr lvl="2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 Light" panose="020F0302020204030204" pitchFamily="34" charset="0"/>
              </a:rPr>
              <a:t>Equalization claim for accrued gains</a:t>
            </a:r>
          </a:p>
          <a:p>
            <a:pPr marL="914400" lvl="2" indent="0">
              <a:lnSpc>
                <a:spcPct val="107000"/>
              </a:lnSpc>
              <a:buNone/>
            </a:pPr>
            <a:endParaRPr lang="en-US" sz="2000" dirty="0" smtClean="0">
              <a:latin typeface="Calibri Light" panose="020F0302020204030204" pitchFamily="34" charset="0"/>
            </a:endParaRP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year rule to determine value of final assets</a:t>
            </a:r>
          </a:p>
          <a:p>
            <a:pPr marL="457200" lvl="1" indent="0">
              <a:lnSpc>
                <a:spcPct val="107000"/>
              </a:lnSpc>
              <a:buNone/>
            </a:pPr>
            <a:endParaRPr lang="en-US" sz="2400" dirty="0"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endParaRPr lang="en-US" sz="2400" dirty="0"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US" sz="2800" dirty="0" smtClean="0"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GB" sz="2600" dirty="0"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8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sz="2800" dirty="0">
              <a:latin typeface="Calibri Light" panose="020F030202020403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9" y="6021288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7384"/>
            <a:ext cx="918051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3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28" y="777013"/>
            <a:ext cx="8229600" cy="5244275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endParaRPr lang="en-US" sz="2800" dirty="0">
              <a:latin typeface="Calibri Light" panose="020F03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US" sz="2400" dirty="0"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7000"/>
              </a:lnSpc>
              <a:buNone/>
            </a:pPr>
            <a:endParaRPr lang="en-US" sz="2400" dirty="0"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US" sz="2800" dirty="0" smtClean="0"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GB" sz="2600" dirty="0"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8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sz="2800" dirty="0">
              <a:latin typeface="Calibri Light" panose="020F030202020403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9" y="6021288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7384"/>
            <a:ext cx="918051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277643"/>
              </p:ext>
            </p:extLst>
          </p:nvPr>
        </p:nvGraphicFramePr>
        <p:xfrm>
          <a:off x="539552" y="1700808"/>
          <a:ext cx="7492365" cy="3424428"/>
        </p:xfrm>
        <a:graphic>
          <a:graphicData uri="http://schemas.openxmlformats.org/drawingml/2006/table">
            <a:tbl>
              <a:tblPr firstRow="1" firstCol="1" bandRow="1"/>
              <a:tblGrid>
                <a:gridCol w="3579495"/>
                <a:gridCol w="1956435"/>
                <a:gridCol w="195643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 Light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Calibri Light"/>
                          <a:ea typeface="Calibri"/>
                          <a:cs typeface="Arial"/>
                        </a:rPr>
                        <a:t>Wife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Calibri Light"/>
                          <a:ea typeface="Calibri"/>
                          <a:cs typeface="Arial"/>
                        </a:rPr>
                        <a:t>Husband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Calibri"/>
                          <a:cs typeface="Arial"/>
                        </a:rPr>
                        <a:t>Final assets at time of divorce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 Light"/>
                          <a:ea typeface="Calibri"/>
                          <a:cs typeface="Arial"/>
                        </a:rPr>
                        <a:t>1,000,000  €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 Light"/>
                          <a:ea typeface="Calibri"/>
                          <a:cs typeface="Arial"/>
                        </a:rPr>
                        <a:t>600,000 €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Calibri"/>
                          <a:cs typeface="Arial"/>
                        </a:rPr>
                        <a:t>Initial assets at time of marriage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 Light"/>
                          <a:ea typeface="Calibri"/>
                          <a:cs typeface="Arial"/>
                        </a:rPr>
                        <a:t>100,000 €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 Light"/>
                          <a:ea typeface="Calibri"/>
                          <a:cs typeface="Arial"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Calibri"/>
                          <a:cs typeface="Arial"/>
                        </a:rPr>
                        <a:t>Difference between the assets </a:t>
                      </a:r>
                      <a:endParaRPr lang="en-GB" sz="1500" b="1" dirty="0" smtClean="0">
                        <a:solidFill>
                          <a:srgbClr val="FFFFFF"/>
                        </a:solidFill>
                        <a:effectLst/>
                        <a:latin typeface="Calibri Light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smtClean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Calibri"/>
                          <a:cs typeface="Arial"/>
                        </a:rPr>
                        <a:t>Accrued gains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FFFFFF"/>
                          </a:solidFill>
                          <a:effectLst/>
                          <a:latin typeface="Calibri Light"/>
                          <a:ea typeface="Calibri"/>
                          <a:cs typeface="Arial"/>
                        </a:rPr>
                        <a:t>	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 Light"/>
                          <a:ea typeface="Calibri"/>
                          <a:cs typeface="Arial"/>
                        </a:rPr>
                        <a:t>900,000 €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 Light"/>
                          <a:ea typeface="Calibri"/>
                          <a:cs typeface="Arial"/>
                        </a:rPr>
                        <a:t>600,000 €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 Light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Calibri"/>
                          <a:ea typeface="Calibri"/>
                          <a:cs typeface="Arial"/>
                        </a:rPr>
                        <a:t>To be paid to husband: 150,000 €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 Light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alibri Light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alibri Light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0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28" y="777013"/>
            <a:ext cx="8229600" cy="5244275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endParaRPr lang="en-US" sz="2800" dirty="0">
              <a:latin typeface="Calibri Light" panose="020F0302020204030204" pitchFamily="34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libri Light" panose="020F0302020204030204" pitchFamily="34" charset="0"/>
              </a:rPr>
              <a:t>Common Law Trusts as asset protection</a:t>
            </a:r>
          </a:p>
          <a:p>
            <a:pPr marL="0" lvl="0" indent="0">
              <a:lnSpc>
                <a:spcPct val="107000"/>
              </a:lnSpc>
              <a:buNone/>
            </a:pPr>
            <a:endParaRPr lang="en-US" sz="2800" dirty="0" smtClean="0">
              <a:latin typeface="Calibri Light" panose="020F0302020204030204" pitchFamily="34" charset="0"/>
            </a:endParaRP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claims against third party/trustee</a:t>
            </a:r>
          </a:p>
          <a:p>
            <a:pPr lvl="2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en-US" sz="2000" dirty="0"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Prove of intention to reduce future equalization claim</a:t>
            </a:r>
            <a:endParaRPr lang="en-US" sz="2000" dirty="0"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Enforceability of German Court decision in offshore jurisdiction		</a:t>
            </a:r>
          </a:p>
          <a:p>
            <a:pPr marL="0" lvl="0" indent="0">
              <a:lnSpc>
                <a:spcPct val="107000"/>
              </a:lnSpc>
              <a:buNone/>
            </a:pPr>
            <a:endParaRPr lang="en-GB" sz="2600" dirty="0"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8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sz="2800" dirty="0">
              <a:latin typeface="Calibri Light" panose="020F030202020403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9" y="6021288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99392"/>
            <a:ext cx="9180512" cy="86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2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508" y="2060848"/>
            <a:ext cx="3150441" cy="13881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28" y="777013"/>
            <a:ext cx="8229600" cy="524427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buNone/>
            </a:pPr>
            <a:endParaRPr lang="en-GB" sz="2800" dirty="0">
              <a:latin typeface="Calibri Light" panose="020F03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GB" sz="2800" dirty="0" smtClean="0">
                <a:latin typeface="Calibri Light" panose="020F0302020204030204" pitchFamily="34" charset="0"/>
              </a:rPr>
              <a:t>Firewall Legislation of the Cayman Islands</a:t>
            </a:r>
          </a:p>
          <a:p>
            <a:pPr marL="0" lvl="0" indent="0">
              <a:lnSpc>
                <a:spcPct val="107000"/>
              </a:lnSpc>
              <a:buNone/>
            </a:pPr>
            <a:endParaRPr lang="en-GB" sz="2800" dirty="0" smtClean="0">
              <a:latin typeface="Calibri Light" panose="020F03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GB" sz="2800" dirty="0">
              <a:latin typeface="Calibri Light" panose="020F0302020204030204" pitchFamily="34" charset="0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All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questions arising in regard to a trust….are to be determined by Cayman </a:t>
            </a:r>
            <a:r>
              <a:rPr lang="en-US" sz="20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Island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laws...(Sec.90 Trust Law)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No trust governed by the laws of the Cayman Islands …is void, voidable, …by interest conferred by foreign law upon any person of a personal relationship with the settlor (Sec. 91, Trust Law)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...any foreign judgement inconsistent with Sec. 91 ..., will not be recognized, enforced…in the Cayman Islands (Sec. 93 Trust Law).</a:t>
            </a:r>
          </a:p>
          <a:p>
            <a:pPr marL="0" lvl="0" indent="0">
              <a:buNone/>
            </a:pPr>
            <a:endParaRPr lang="en-US" sz="20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en-US" sz="28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US" sz="2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800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sz="2800" dirty="0">
              <a:latin typeface="Calibri Light" panose="020F030202020403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9" y="6021288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99392"/>
            <a:ext cx="9180512" cy="86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5508" y="2869588"/>
            <a:ext cx="900631" cy="5880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707" y="2060848"/>
            <a:ext cx="1295493" cy="138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28" y="777013"/>
            <a:ext cx="8229600" cy="5244275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endParaRPr lang="en-GB" sz="2400" dirty="0">
              <a:latin typeface="Calibri Light" panose="020F0302020204030204" pitchFamily="34" charset="0"/>
              <a:cs typeface="David" panose="020E0502060401010101" pitchFamily="34" charset="-79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en-GB" sz="2400" dirty="0" smtClean="0">
              <a:latin typeface="Calibri Light" panose="020F0302020204030204" pitchFamily="34" charset="0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libri Light" panose="020F0302020204030204" pitchFamily="34" charset="0"/>
              </a:rPr>
              <a:t>Summary:</a:t>
            </a:r>
          </a:p>
          <a:p>
            <a:pPr lvl="2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2000" dirty="0" smtClean="0">
              <a:latin typeface="Calibri Light" panose="020F0302020204030204" pitchFamily="34" charset="0"/>
            </a:endParaRPr>
          </a:p>
          <a:p>
            <a:pPr marL="914400" lvl="2" indent="0">
              <a:lnSpc>
                <a:spcPct val="107000"/>
              </a:lnSpc>
              <a:buNone/>
            </a:pPr>
            <a:r>
              <a:rPr lang="en-US" dirty="0" smtClean="0">
                <a:latin typeface="Calibri Light" panose="020F0302020204030204" pitchFamily="34" charset="0"/>
              </a:rPr>
              <a:t>Common Law Trusts rather safe tool for </a:t>
            </a:r>
            <a:r>
              <a:rPr lang="en-US" smtClean="0">
                <a:latin typeface="Calibri Light" panose="020F0302020204030204" pitchFamily="34" charset="0"/>
              </a:rPr>
              <a:t>asset </a:t>
            </a:r>
            <a:r>
              <a:rPr lang="en-US" smtClean="0">
                <a:latin typeface="Calibri Light" panose="020F0302020204030204" pitchFamily="34" charset="0"/>
              </a:rPr>
              <a:t>protection under </a:t>
            </a:r>
            <a:r>
              <a:rPr lang="en-US" dirty="0" smtClean="0">
                <a:latin typeface="Calibri Light" panose="020F0302020204030204" pitchFamily="34" charset="0"/>
              </a:rPr>
              <a:t>German Law, if transfer to the trust at least 10 years before the divorce or with the agreement of the other spouse.  </a:t>
            </a:r>
          </a:p>
          <a:p>
            <a:pPr marL="0" lvl="0" indent="0">
              <a:lnSpc>
                <a:spcPct val="107000"/>
              </a:lnSpc>
              <a:buNone/>
            </a:pPr>
            <a:endParaRPr lang="en-US" sz="2800" dirty="0" smtClean="0">
              <a:latin typeface="Calibri Light" panose="020F0302020204030204" pitchFamily="34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2800" dirty="0">
              <a:latin typeface="Calibri Light" panose="020F03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US" sz="2800" dirty="0" smtClean="0">
                <a:latin typeface="Calibri Light" panose="020F0302020204030204" pitchFamily="34" charset="0"/>
              </a:rPr>
              <a:t>	</a:t>
            </a:r>
            <a:endParaRPr lang="en-US" sz="28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GB" sz="2800" dirty="0">
              <a:latin typeface="Calibri Light" panose="020F030202020403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49280"/>
            <a:ext cx="11160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0" y="-99392"/>
            <a:ext cx="9144000" cy="86409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/>
              <a:t>Common Law Trusts from a German Perspective</a:t>
            </a:r>
          </a:p>
        </p:txBody>
      </p:sp>
    </p:spTree>
    <p:extLst>
      <p:ext uri="{BB962C8B-B14F-4D97-AF65-F5344CB8AC3E}">
        <p14:creationId xmlns:p14="http://schemas.microsoft.com/office/powerpoint/2010/main" val="29607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גווני אפור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4956</TotalTime>
  <Words>546</Words>
  <Application>Microsoft Office PowerPoint</Application>
  <PresentationFormat>On-screen Show (4:3)</PresentationFormat>
  <Paragraphs>222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Common Law Trusts and Prenuptial Agreements as Asset Protection- A German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Pre/postnuptial Agreements from a German Perspective</vt:lpstr>
      <vt:lpstr>Alexander and Andreas Dibelious :  Wife claims 70 million Euro in accrued gains No Prenuptial...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כותרת</dc:title>
  <dc:creator>Mierav</dc:creator>
  <cp:lastModifiedBy>PC2</cp:lastModifiedBy>
  <cp:revision>216</cp:revision>
  <cp:lastPrinted>2014-06-01T06:49:18Z</cp:lastPrinted>
  <dcterms:created xsi:type="dcterms:W3CDTF">2014-05-22T06:13:48Z</dcterms:created>
  <dcterms:modified xsi:type="dcterms:W3CDTF">2016-06-15T17:29:05Z</dcterms:modified>
</cp:coreProperties>
</file>